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65" r:id="rId6"/>
    <p:sldId id="266" r:id="rId7"/>
    <p:sldId id="272" r:id="rId8"/>
    <p:sldId id="271" r:id="rId9"/>
    <p:sldId id="267" r:id="rId10"/>
    <p:sldId id="268" r:id="rId11"/>
    <p:sldId id="279" r:id="rId12"/>
    <p:sldId id="269" r:id="rId13"/>
    <p:sldId id="270" r:id="rId14"/>
    <p:sldId id="275" r:id="rId15"/>
    <p:sldId id="276" r:id="rId16"/>
    <p:sldId id="277" r:id="rId17"/>
    <p:sldId id="280" r:id="rId18"/>
    <p:sldId id="278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8F"/>
    <a:srgbClr val="0D3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552D7-BCDC-4ED1-9515-04D5D0E6FF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FC27D63-4CF9-4FD6-9A90-6B2A32BF84AD}">
      <dgm:prSet phldrT="[Szöveg]"/>
      <dgm:spPr/>
      <dgm:t>
        <a:bodyPr/>
        <a:lstStyle/>
        <a:p>
          <a:r>
            <a:rPr lang="hu-HU" dirty="0"/>
            <a:t>Kommunikáció kontextusban</a:t>
          </a:r>
        </a:p>
      </dgm:t>
    </dgm:pt>
    <dgm:pt modelId="{55B5FCFB-4993-49ED-8523-FAA541BD2BBA}" type="parTrans" cxnId="{AAA573F4-C048-47A0-BFD7-BF9E9134753B}">
      <dgm:prSet/>
      <dgm:spPr/>
      <dgm:t>
        <a:bodyPr/>
        <a:lstStyle/>
        <a:p>
          <a:endParaRPr lang="hu-HU"/>
        </a:p>
      </dgm:t>
    </dgm:pt>
    <dgm:pt modelId="{76D403D0-DA94-4832-B149-648B4A6644FD}" type="sibTrans" cxnId="{AAA573F4-C048-47A0-BFD7-BF9E9134753B}">
      <dgm:prSet/>
      <dgm:spPr/>
      <dgm:t>
        <a:bodyPr/>
        <a:lstStyle/>
        <a:p>
          <a:endParaRPr lang="hu-HU"/>
        </a:p>
      </dgm:t>
    </dgm:pt>
    <dgm:pt modelId="{BCCFEA2E-EEEA-4122-B5DD-C50470F3D06B}">
      <dgm:prSet phldrT="[Szöveg]"/>
      <dgm:spPr/>
      <dgm:t>
        <a:bodyPr/>
        <a:lstStyle/>
        <a:p>
          <a:r>
            <a:rPr lang="hu-HU" dirty="0"/>
            <a:t>Időorientáció</a:t>
          </a:r>
        </a:p>
      </dgm:t>
    </dgm:pt>
    <dgm:pt modelId="{4DE78A56-AF92-4912-80C9-B6969529AE85}" type="parTrans" cxnId="{472367BB-FC4E-4867-9BF8-03471DEA1CAB}">
      <dgm:prSet/>
      <dgm:spPr/>
      <dgm:t>
        <a:bodyPr/>
        <a:lstStyle/>
        <a:p>
          <a:endParaRPr lang="hu-HU"/>
        </a:p>
      </dgm:t>
    </dgm:pt>
    <dgm:pt modelId="{6D052B1D-6ADE-458F-AE82-168942EB2D46}" type="sibTrans" cxnId="{472367BB-FC4E-4867-9BF8-03471DEA1CAB}">
      <dgm:prSet/>
      <dgm:spPr/>
      <dgm:t>
        <a:bodyPr/>
        <a:lstStyle/>
        <a:p>
          <a:endParaRPr lang="hu-HU"/>
        </a:p>
      </dgm:t>
    </dgm:pt>
    <dgm:pt modelId="{CF46E7FB-3911-426C-91BD-2FE421620490}">
      <dgm:prSet phldrT="[Szöveg]"/>
      <dgm:spPr/>
      <dgm:t>
        <a:bodyPr/>
        <a:lstStyle/>
        <a:p>
          <a:r>
            <a:rPr lang="hu-HU" dirty="0"/>
            <a:t>Hatalmi távolság </a:t>
          </a:r>
        </a:p>
      </dgm:t>
    </dgm:pt>
    <dgm:pt modelId="{D01905C1-ADCA-482A-8A5D-7111B13A690C}" type="parTrans" cxnId="{98385E7D-C637-4A69-A131-DF8B52EC408B}">
      <dgm:prSet/>
      <dgm:spPr/>
      <dgm:t>
        <a:bodyPr/>
        <a:lstStyle/>
        <a:p>
          <a:endParaRPr lang="hu-HU"/>
        </a:p>
      </dgm:t>
    </dgm:pt>
    <dgm:pt modelId="{B45420EF-4A38-4DB8-AA68-3D5FF026BDB4}" type="sibTrans" cxnId="{98385E7D-C637-4A69-A131-DF8B52EC408B}">
      <dgm:prSet/>
      <dgm:spPr/>
      <dgm:t>
        <a:bodyPr/>
        <a:lstStyle/>
        <a:p>
          <a:endParaRPr lang="hu-HU"/>
        </a:p>
      </dgm:t>
    </dgm:pt>
    <dgm:pt modelId="{0D4120B1-DA0F-41B0-B5FD-E5630C9D4CDC}">
      <dgm:prSet phldrT="[Szöveg]"/>
      <dgm:spPr/>
      <dgm:t>
        <a:bodyPr/>
        <a:lstStyle/>
        <a:p>
          <a:r>
            <a:rPr lang="hu-HU" dirty="0" err="1"/>
            <a:t>Individaualizmus</a:t>
          </a:r>
          <a:r>
            <a:rPr lang="hu-HU" dirty="0"/>
            <a:t> </a:t>
          </a:r>
          <a:r>
            <a:rPr lang="hu-HU" dirty="0" err="1"/>
            <a:t>kolletivizmus</a:t>
          </a:r>
          <a:endParaRPr lang="hu-HU" dirty="0"/>
        </a:p>
      </dgm:t>
    </dgm:pt>
    <dgm:pt modelId="{EBC77199-EEFB-4DE7-819F-B1E3B9E00F0A}" type="parTrans" cxnId="{E605CC72-DB10-455C-8C1F-E4437697C37E}">
      <dgm:prSet/>
      <dgm:spPr/>
      <dgm:t>
        <a:bodyPr/>
        <a:lstStyle/>
        <a:p>
          <a:endParaRPr lang="hu-HU"/>
        </a:p>
      </dgm:t>
    </dgm:pt>
    <dgm:pt modelId="{23DA6D93-C9CB-440E-B918-AD63123F27D5}" type="sibTrans" cxnId="{E605CC72-DB10-455C-8C1F-E4437697C37E}">
      <dgm:prSet/>
      <dgm:spPr/>
      <dgm:t>
        <a:bodyPr/>
        <a:lstStyle/>
        <a:p>
          <a:endParaRPr lang="hu-HU"/>
        </a:p>
      </dgm:t>
    </dgm:pt>
    <dgm:pt modelId="{9A189EA5-0BEE-4700-9F25-F59ADA4A43A8}" type="pres">
      <dgm:prSet presAssocID="{2F0552D7-BCDC-4ED1-9515-04D5D0E6FF4D}" presName="diagram" presStyleCnt="0">
        <dgm:presLayoutVars>
          <dgm:dir/>
          <dgm:resizeHandles val="exact"/>
        </dgm:presLayoutVars>
      </dgm:prSet>
      <dgm:spPr/>
    </dgm:pt>
    <dgm:pt modelId="{905C7A9B-CEFD-4C47-B27C-605B6D042B75}" type="pres">
      <dgm:prSet presAssocID="{CFC27D63-4CF9-4FD6-9A90-6B2A32BF84AD}" presName="node" presStyleLbl="node1" presStyleIdx="0" presStyleCnt="4">
        <dgm:presLayoutVars>
          <dgm:bulletEnabled val="1"/>
        </dgm:presLayoutVars>
      </dgm:prSet>
      <dgm:spPr/>
    </dgm:pt>
    <dgm:pt modelId="{71E52E68-8567-45F3-96E4-6394E2CB24AE}" type="pres">
      <dgm:prSet presAssocID="{76D403D0-DA94-4832-B149-648B4A6644FD}" presName="sibTrans" presStyleCnt="0"/>
      <dgm:spPr/>
    </dgm:pt>
    <dgm:pt modelId="{A00446FF-D0D9-4213-A5A7-BBD12F4A8AB3}" type="pres">
      <dgm:prSet presAssocID="{BCCFEA2E-EEEA-4122-B5DD-C50470F3D06B}" presName="node" presStyleLbl="node1" presStyleIdx="1" presStyleCnt="4">
        <dgm:presLayoutVars>
          <dgm:bulletEnabled val="1"/>
        </dgm:presLayoutVars>
      </dgm:prSet>
      <dgm:spPr/>
    </dgm:pt>
    <dgm:pt modelId="{A4BB3F49-30B4-4F2B-A4D8-E228D024054E}" type="pres">
      <dgm:prSet presAssocID="{6D052B1D-6ADE-458F-AE82-168942EB2D46}" presName="sibTrans" presStyleCnt="0"/>
      <dgm:spPr/>
    </dgm:pt>
    <dgm:pt modelId="{81325DC0-DD12-4D5A-96E9-354C6B7228D2}" type="pres">
      <dgm:prSet presAssocID="{CF46E7FB-3911-426C-91BD-2FE421620490}" presName="node" presStyleLbl="node1" presStyleIdx="2" presStyleCnt="4">
        <dgm:presLayoutVars>
          <dgm:bulletEnabled val="1"/>
        </dgm:presLayoutVars>
      </dgm:prSet>
      <dgm:spPr/>
    </dgm:pt>
    <dgm:pt modelId="{F3BFA021-FCB5-4F0C-983D-337E6219DE16}" type="pres">
      <dgm:prSet presAssocID="{B45420EF-4A38-4DB8-AA68-3D5FF026BDB4}" presName="sibTrans" presStyleCnt="0"/>
      <dgm:spPr/>
    </dgm:pt>
    <dgm:pt modelId="{4D5C00A3-F138-48B3-B2C5-C3C32E998A56}" type="pres">
      <dgm:prSet presAssocID="{0D4120B1-DA0F-41B0-B5FD-E5630C9D4CDC}" presName="node" presStyleLbl="node1" presStyleIdx="3" presStyleCnt="4">
        <dgm:presLayoutVars>
          <dgm:bulletEnabled val="1"/>
        </dgm:presLayoutVars>
      </dgm:prSet>
      <dgm:spPr/>
    </dgm:pt>
  </dgm:ptLst>
  <dgm:cxnLst>
    <dgm:cxn modelId="{168E6D1F-373B-4BA9-BE07-89C02029EFF0}" type="presOf" srcId="{0D4120B1-DA0F-41B0-B5FD-E5630C9D4CDC}" destId="{4D5C00A3-F138-48B3-B2C5-C3C32E998A56}" srcOrd="0" destOrd="0" presId="urn:microsoft.com/office/officeart/2005/8/layout/default"/>
    <dgm:cxn modelId="{E09B0E21-2794-4281-8BED-25EA177B63DB}" type="presOf" srcId="{CF46E7FB-3911-426C-91BD-2FE421620490}" destId="{81325DC0-DD12-4D5A-96E9-354C6B7228D2}" srcOrd="0" destOrd="0" presId="urn:microsoft.com/office/officeart/2005/8/layout/default"/>
    <dgm:cxn modelId="{0E797850-9EF0-4F22-8764-5BE315F6A328}" type="presOf" srcId="{BCCFEA2E-EEEA-4122-B5DD-C50470F3D06B}" destId="{A00446FF-D0D9-4213-A5A7-BBD12F4A8AB3}" srcOrd="0" destOrd="0" presId="urn:microsoft.com/office/officeart/2005/8/layout/default"/>
    <dgm:cxn modelId="{E605CC72-DB10-455C-8C1F-E4437697C37E}" srcId="{2F0552D7-BCDC-4ED1-9515-04D5D0E6FF4D}" destId="{0D4120B1-DA0F-41B0-B5FD-E5630C9D4CDC}" srcOrd="3" destOrd="0" parTransId="{EBC77199-EEFB-4DE7-819F-B1E3B9E00F0A}" sibTransId="{23DA6D93-C9CB-440E-B918-AD63123F27D5}"/>
    <dgm:cxn modelId="{98385E7D-C637-4A69-A131-DF8B52EC408B}" srcId="{2F0552D7-BCDC-4ED1-9515-04D5D0E6FF4D}" destId="{CF46E7FB-3911-426C-91BD-2FE421620490}" srcOrd="2" destOrd="0" parTransId="{D01905C1-ADCA-482A-8A5D-7111B13A690C}" sibTransId="{B45420EF-4A38-4DB8-AA68-3D5FF026BDB4}"/>
    <dgm:cxn modelId="{472367BB-FC4E-4867-9BF8-03471DEA1CAB}" srcId="{2F0552D7-BCDC-4ED1-9515-04D5D0E6FF4D}" destId="{BCCFEA2E-EEEA-4122-B5DD-C50470F3D06B}" srcOrd="1" destOrd="0" parTransId="{4DE78A56-AF92-4912-80C9-B6969529AE85}" sibTransId="{6D052B1D-6ADE-458F-AE82-168942EB2D46}"/>
    <dgm:cxn modelId="{E612FCD3-F659-4F97-9353-6693E8F2C738}" type="presOf" srcId="{2F0552D7-BCDC-4ED1-9515-04D5D0E6FF4D}" destId="{9A189EA5-0BEE-4700-9F25-F59ADA4A43A8}" srcOrd="0" destOrd="0" presId="urn:microsoft.com/office/officeart/2005/8/layout/default"/>
    <dgm:cxn modelId="{86A63BDD-12FA-4CAC-BA43-9020ECFE177A}" type="presOf" srcId="{CFC27D63-4CF9-4FD6-9A90-6B2A32BF84AD}" destId="{905C7A9B-CEFD-4C47-B27C-605B6D042B75}" srcOrd="0" destOrd="0" presId="urn:microsoft.com/office/officeart/2005/8/layout/default"/>
    <dgm:cxn modelId="{AAA573F4-C048-47A0-BFD7-BF9E9134753B}" srcId="{2F0552D7-BCDC-4ED1-9515-04D5D0E6FF4D}" destId="{CFC27D63-4CF9-4FD6-9A90-6B2A32BF84AD}" srcOrd="0" destOrd="0" parTransId="{55B5FCFB-4993-49ED-8523-FAA541BD2BBA}" sibTransId="{76D403D0-DA94-4832-B149-648B4A6644FD}"/>
    <dgm:cxn modelId="{5979C666-AE87-427E-B20A-257F58D8CC1C}" type="presParOf" srcId="{9A189EA5-0BEE-4700-9F25-F59ADA4A43A8}" destId="{905C7A9B-CEFD-4C47-B27C-605B6D042B75}" srcOrd="0" destOrd="0" presId="urn:microsoft.com/office/officeart/2005/8/layout/default"/>
    <dgm:cxn modelId="{205D3E48-35FC-492E-9B17-5CB525F75FD4}" type="presParOf" srcId="{9A189EA5-0BEE-4700-9F25-F59ADA4A43A8}" destId="{71E52E68-8567-45F3-96E4-6394E2CB24AE}" srcOrd="1" destOrd="0" presId="urn:microsoft.com/office/officeart/2005/8/layout/default"/>
    <dgm:cxn modelId="{3B4EDB80-EB9D-4FE4-AB74-CFB6BA411FF9}" type="presParOf" srcId="{9A189EA5-0BEE-4700-9F25-F59ADA4A43A8}" destId="{A00446FF-D0D9-4213-A5A7-BBD12F4A8AB3}" srcOrd="2" destOrd="0" presId="urn:microsoft.com/office/officeart/2005/8/layout/default"/>
    <dgm:cxn modelId="{08146705-54ED-4F21-9372-C33A1A141ADE}" type="presParOf" srcId="{9A189EA5-0BEE-4700-9F25-F59ADA4A43A8}" destId="{A4BB3F49-30B4-4F2B-A4D8-E228D024054E}" srcOrd="3" destOrd="0" presId="urn:microsoft.com/office/officeart/2005/8/layout/default"/>
    <dgm:cxn modelId="{71C025BC-08BF-4853-8DBE-CF1438B3B291}" type="presParOf" srcId="{9A189EA5-0BEE-4700-9F25-F59ADA4A43A8}" destId="{81325DC0-DD12-4D5A-96E9-354C6B7228D2}" srcOrd="4" destOrd="0" presId="urn:microsoft.com/office/officeart/2005/8/layout/default"/>
    <dgm:cxn modelId="{B9622B18-E0CC-4C68-AD5A-34E7E1C224D8}" type="presParOf" srcId="{9A189EA5-0BEE-4700-9F25-F59ADA4A43A8}" destId="{F3BFA021-FCB5-4F0C-983D-337E6219DE16}" srcOrd="5" destOrd="0" presId="urn:microsoft.com/office/officeart/2005/8/layout/default"/>
    <dgm:cxn modelId="{07A3A8B7-24C0-417D-A38C-F0B8AAA9D9EE}" type="presParOf" srcId="{9A189EA5-0BEE-4700-9F25-F59ADA4A43A8}" destId="{4D5C00A3-F138-48B3-B2C5-C3C32E998A5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552D7-BCDC-4ED1-9515-04D5D0E6FF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FC27D63-4CF9-4FD6-9A90-6B2A32BF84AD}">
      <dgm:prSet phldrT="[Szöveg]"/>
      <dgm:spPr/>
      <dgm:t>
        <a:bodyPr/>
        <a:lstStyle/>
        <a:p>
          <a:r>
            <a:rPr lang="hu-HU" dirty="0"/>
            <a:t>Férfias, nőies értékek</a:t>
          </a:r>
        </a:p>
      </dgm:t>
    </dgm:pt>
    <dgm:pt modelId="{55B5FCFB-4993-49ED-8523-FAA541BD2BBA}" type="parTrans" cxnId="{AAA573F4-C048-47A0-BFD7-BF9E9134753B}">
      <dgm:prSet/>
      <dgm:spPr/>
      <dgm:t>
        <a:bodyPr/>
        <a:lstStyle/>
        <a:p>
          <a:endParaRPr lang="hu-HU"/>
        </a:p>
      </dgm:t>
    </dgm:pt>
    <dgm:pt modelId="{76D403D0-DA94-4832-B149-648B4A6644FD}" type="sibTrans" cxnId="{AAA573F4-C048-47A0-BFD7-BF9E9134753B}">
      <dgm:prSet/>
      <dgm:spPr/>
      <dgm:t>
        <a:bodyPr/>
        <a:lstStyle/>
        <a:p>
          <a:endParaRPr lang="hu-HU"/>
        </a:p>
      </dgm:t>
    </dgm:pt>
    <dgm:pt modelId="{BCCFEA2E-EEEA-4122-B5DD-C50470F3D06B}">
      <dgm:prSet phldrT="[Szöveg]"/>
      <dgm:spPr/>
      <dgm:t>
        <a:bodyPr/>
        <a:lstStyle/>
        <a:p>
          <a:r>
            <a:rPr lang="hu-HU" dirty="0"/>
            <a:t>Bizonytalanság kerülése</a:t>
          </a:r>
        </a:p>
      </dgm:t>
    </dgm:pt>
    <dgm:pt modelId="{4DE78A56-AF92-4912-80C9-B6969529AE85}" type="parTrans" cxnId="{472367BB-FC4E-4867-9BF8-03471DEA1CAB}">
      <dgm:prSet/>
      <dgm:spPr/>
      <dgm:t>
        <a:bodyPr/>
        <a:lstStyle/>
        <a:p>
          <a:endParaRPr lang="hu-HU"/>
        </a:p>
      </dgm:t>
    </dgm:pt>
    <dgm:pt modelId="{6D052B1D-6ADE-458F-AE82-168942EB2D46}" type="sibTrans" cxnId="{472367BB-FC4E-4867-9BF8-03471DEA1CAB}">
      <dgm:prSet/>
      <dgm:spPr/>
      <dgm:t>
        <a:bodyPr/>
        <a:lstStyle/>
        <a:p>
          <a:endParaRPr lang="hu-HU"/>
        </a:p>
      </dgm:t>
    </dgm:pt>
    <dgm:pt modelId="{CF46E7FB-3911-426C-91BD-2FE421620490}">
      <dgm:prSet phldrT="[Szöveg]"/>
      <dgm:spPr/>
      <dgm:t>
        <a:bodyPr/>
        <a:lstStyle/>
        <a:p>
          <a:r>
            <a:rPr lang="hu-HU" dirty="0"/>
            <a:t>Rövid és hosszútávú orientáció  </a:t>
          </a:r>
        </a:p>
      </dgm:t>
    </dgm:pt>
    <dgm:pt modelId="{D01905C1-ADCA-482A-8A5D-7111B13A690C}" type="parTrans" cxnId="{98385E7D-C637-4A69-A131-DF8B52EC408B}">
      <dgm:prSet/>
      <dgm:spPr/>
      <dgm:t>
        <a:bodyPr/>
        <a:lstStyle/>
        <a:p>
          <a:endParaRPr lang="hu-HU"/>
        </a:p>
      </dgm:t>
    </dgm:pt>
    <dgm:pt modelId="{B45420EF-4A38-4DB8-AA68-3D5FF026BDB4}" type="sibTrans" cxnId="{98385E7D-C637-4A69-A131-DF8B52EC408B}">
      <dgm:prSet/>
      <dgm:spPr/>
      <dgm:t>
        <a:bodyPr/>
        <a:lstStyle/>
        <a:p>
          <a:endParaRPr lang="hu-HU"/>
        </a:p>
      </dgm:t>
    </dgm:pt>
    <dgm:pt modelId="{0D4120B1-DA0F-41B0-B5FD-E5630C9D4CDC}">
      <dgm:prSet phldrT="[Szöveg]"/>
      <dgm:spPr/>
      <dgm:t>
        <a:bodyPr/>
        <a:lstStyle/>
        <a:p>
          <a:r>
            <a:rPr lang="hu-HU" dirty="0"/>
            <a:t>Elnéző és visszafogott szemlélet </a:t>
          </a:r>
        </a:p>
      </dgm:t>
    </dgm:pt>
    <dgm:pt modelId="{EBC77199-EEFB-4DE7-819F-B1E3B9E00F0A}" type="parTrans" cxnId="{E605CC72-DB10-455C-8C1F-E4437697C37E}">
      <dgm:prSet/>
      <dgm:spPr/>
      <dgm:t>
        <a:bodyPr/>
        <a:lstStyle/>
        <a:p>
          <a:endParaRPr lang="hu-HU"/>
        </a:p>
      </dgm:t>
    </dgm:pt>
    <dgm:pt modelId="{23DA6D93-C9CB-440E-B918-AD63123F27D5}" type="sibTrans" cxnId="{E605CC72-DB10-455C-8C1F-E4437697C37E}">
      <dgm:prSet/>
      <dgm:spPr/>
      <dgm:t>
        <a:bodyPr/>
        <a:lstStyle/>
        <a:p>
          <a:endParaRPr lang="hu-HU"/>
        </a:p>
      </dgm:t>
    </dgm:pt>
    <dgm:pt modelId="{9A189EA5-0BEE-4700-9F25-F59ADA4A43A8}" type="pres">
      <dgm:prSet presAssocID="{2F0552D7-BCDC-4ED1-9515-04D5D0E6FF4D}" presName="diagram" presStyleCnt="0">
        <dgm:presLayoutVars>
          <dgm:dir/>
          <dgm:resizeHandles val="exact"/>
        </dgm:presLayoutVars>
      </dgm:prSet>
      <dgm:spPr/>
    </dgm:pt>
    <dgm:pt modelId="{905C7A9B-CEFD-4C47-B27C-605B6D042B75}" type="pres">
      <dgm:prSet presAssocID="{CFC27D63-4CF9-4FD6-9A90-6B2A32BF84AD}" presName="node" presStyleLbl="node1" presStyleIdx="0" presStyleCnt="4">
        <dgm:presLayoutVars>
          <dgm:bulletEnabled val="1"/>
        </dgm:presLayoutVars>
      </dgm:prSet>
      <dgm:spPr/>
    </dgm:pt>
    <dgm:pt modelId="{71E52E68-8567-45F3-96E4-6394E2CB24AE}" type="pres">
      <dgm:prSet presAssocID="{76D403D0-DA94-4832-B149-648B4A6644FD}" presName="sibTrans" presStyleCnt="0"/>
      <dgm:spPr/>
    </dgm:pt>
    <dgm:pt modelId="{A00446FF-D0D9-4213-A5A7-BBD12F4A8AB3}" type="pres">
      <dgm:prSet presAssocID="{BCCFEA2E-EEEA-4122-B5DD-C50470F3D06B}" presName="node" presStyleLbl="node1" presStyleIdx="1" presStyleCnt="4">
        <dgm:presLayoutVars>
          <dgm:bulletEnabled val="1"/>
        </dgm:presLayoutVars>
      </dgm:prSet>
      <dgm:spPr/>
    </dgm:pt>
    <dgm:pt modelId="{A4BB3F49-30B4-4F2B-A4D8-E228D024054E}" type="pres">
      <dgm:prSet presAssocID="{6D052B1D-6ADE-458F-AE82-168942EB2D46}" presName="sibTrans" presStyleCnt="0"/>
      <dgm:spPr/>
    </dgm:pt>
    <dgm:pt modelId="{81325DC0-DD12-4D5A-96E9-354C6B7228D2}" type="pres">
      <dgm:prSet presAssocID="{CF46E7FB-3911-426C-91BD-2FE421620490}" presName="node" presStyleLbl="node1" presStyleIdx="2" presStyleCnt="4">
        <dgm:presLayoutVars>
          <dgm:bulletEnabled val="1"/>
        </dgm:presLayoutVars>
      </dgm:prSet>
      <dgm:spPr/>
    </dgm:pt>
    <dgm:pt modelId="{F3BFA021-FCB5-4F0C-983D-337E6219DE16}" type="pres">
      <dgm:prSet presAssocID="{B45420EF-4A38-4DB8-AA68-3D5FF026BDB4}" presName="sibTrans" presStyleCnt="0"/>
      <dgm:spPr/>
    </dgm:pt>
    <dgm:pt modelId="{4D5C00A3-F138-48B3-B2C5-C3C32E998A56}" type="pres">
      <dgm:prSet presAssocID="{0D4120B1-DA0F-41B0-B5FD-E5630C9D4CDC}" presName="node" presStyleLbl="node1" presStyleIdx="3" presStyleCnt="4">
        <dgm:presLayoutVars>
          <dgm:bulletEnabled val="1"/>
        </dgm:presLayoutVars>
      </dgm:prSet>
      <dgm:spPr/>
    </dgm:pt>
  </dgm:ptLst>
  <dgm:cxnLst>
    <dgm:cxn modelId="{168E6D1F-373B-4BA9-BE07-89C02029EFF0}" type="presOf" srcId="{0D4120B1-DA0F-41B0-B5FD-E5630C9D4CDC}" destId="{4D5C00A3-F138-48B3-B2C5-C3C32E998A56}" srcOrd="0" destOrd="0" presId="urn:microsoft.com/office/officeart/2005/8/layout/default"/>
    <dgm:cxn modelId="{E09B0E21-2794-4281-8BED-25EA177B63DB}" type="presOf" srcId="{CF46E7FB-3911-426C-91BD-2FE421620490}" destId="{81325DC0-DD12-4D5A-96E9-354C6B7228D2}" srcOrd="0" destOrd="0" presId="urn:microsoft.com/office/officeart/2005/8/layout/default"/>
    <dgm:cxn modelId="{0E797850-9EF0-4F22-8764-5BE315F6A328}" type="presOf" srcId="{BCCFEA2E-EEEA-4122-B5DD-C50470F3D06B}" destId="{A00446FF-D0D9-4213-A5A7-BBD12F4A8AB3}" srcOrd="0" destOrd="0" presId="urn:microsoft.com/office/officeart/2005/8/layout/default"/>
    <dgm:cxn modelId="{E605CC72-DB10-455C-8C1F-E4437697C37E}" srcId="{2F0552D7-BCDC-4ED1-9515-04D5D0E6FF4D}" destId="{0D4120B1-DA0F-41B0-B5FD-E5630C9D4CDC}" srcOrd="3" destOrd="0" parTransId="{EBC77199-EEFB-4DE7-819F-B1E3B9E00F0A}" sibTransId="{23DA6D93-C9CB-440E-B918-AD63123F27D5}"/>
    <dgm:cxn modelId="{98385E7D-C637-4A69-A131-DF8B52EC408B}" srcId="{2F0552D7-BCDC-4ED1-9515-04D5D0E6FF4D}" destId="{CF46E7FB-3911-426C-91BD-2FE421620490}" srcOrd="2" destOrd="0" parTransId="{D01905C1-ADCA-482A-8A5D-7111B13A690C}" sibTransId="{B45420EF-4A38-4DB8-AA68-3D5FF026BDB4}"/>
    <dgm:cxn modelId="{472367BB-FC4E-4867-9BF8-03471DEA1CAB}" srcId="{2F0552D7-BCDC-4ED1-9515-04D5D0E6FF4D}" destId="{BCCFEA2E-EEEA-4122-B5DD-C50470F3D06B}" srcOrd="1" destOrd="0" parTransId="{4DE78A56-AF92-4912-80C9-B6969529AE85}" sibTransId="{6D052B1D-6ADE-458F-AE82-168942EB2D46}"/>
    <dgm:cxn modelId="{E612FCD3-F659-4F97-9353-6693E8F2C738}" type="presOf" srcId="{2F0552D7-BCDC-4ED1-9515-04D5D0E6FF4D}" destId="{9A189EA5-0BEE-4700-9F25-F59ADA4A43A8}" srcOrd="0" destOrd="0" presId="urn:microsoft.com/office/officeart/2005/8/layout/default"/>
    <dgm:cxn modelId="{86A63BDD-12FA-4CAC-BA43-9020ECFE177A}" type="presOf" srcId="{CFC27D63-4CF9-4FD6-9A90-6B2A32BF84AD}" destId="{905C7A9B-CEFD-4C47-B27C-605B6D042B75}" srcOrd="0" destOrd="0" presId="urn:microsoft.com/office/officeart/2005/8/layout/default"/>
    <dgm:cxn modelId="{AAA573F4-C048-47A0-BFD7-BF9E9134753B}" srcId="{2F0552D7-BCDC-4ED1-9515-04D5D0E6FF4D}" destId="{CFC27D63-4CF9-4FD6-9A90-6B2A32BF84AD}" srcOrd="0" destOrd="0" parTransId="{55B5FCFB-4993-49ED-8523-FAA541BD2BBA}" sibTransId="{76D403D0-DA94-4832-B149-648B4A6644FD}"/>
    <dgm:cxn modelId="{5979C666-AE87-427E-B20A-257F58D8CC1C}" type="presParOf" srcId="{9A189EA5-0BEE-4700-9F25-F59ADA4A43A8}" destId="{905C7A9B-CEFD-4C47-B27C-605B6D042B75}" srcOrd="0" destOrd="0" presId="urn:microsoft.com/office/officeart/2005/8/layout/default"/>
    <dgm:cxn modelId="{205D3E48-35FC-492E-9B17-5CB525F75FD4}" type="presParOf" srcId="{9A189EA5-0BEE-4700-9F25-F59ADA4A43A8}" destId="{71E52E68-8567-45F3-96E4-6394E2CB24AE}" srcOrd="1" destOrd="0" presId="urn:microsoft.com/office/officeart/2005/8/layout/default"/>
    <dgm:cxn modelId="{3B4EDB80-EB9D-4FE4-AB74-CFB6BA411FF9}" type="presParOf" srcId="{9A189EA5-0BEE-4700-9F25-F59ADA4A43A8}" destId="{A00446FF-D0D9-4213-A5A7-BBD12F4A8AB3}" srcOrd="2" destOrd="0" presId="urn:microsoft.com/office/officeart/2005/8/layout/default"/>
    <dgm:cxn modelId="{08146705-54ED-4F21-9372-C33A1A141ADE}" type="presParOf" srcId="{9A189EA5-0BEE-4700-9F25-F59ADA4A43A8}" destId="{A4BB3F49-30B4-4F2B-A4D8-E228D024054E}" srcOrd="3" destOrd="0" presId="urn:microsoft.com/office/officeart/2005/8/layout/default"/>
    <dgm:cxn modelId="{71C025BC-08BF-4853-8DBE-CF1438B3B291}" type="presParOf" srcId="{9A189EA5-0BEE-4700-9F25-F59ADA4A43A8}" destId="{81325DC0-DD12-4D5A-96E9-354C6B7228D2}" srcOrd="4" destOrd="0" presId="urn:microsoft.com/office/officeart/2005/8/layout/default"/>
    <dgm:cxn modelId="{B9622B18-E0CC-4C68-AD5A-34E7E1C224D8}" type="presParOf" srcId="{9A189EA5-0BEE-4700-9F25-F59ADA4A43A8}" destId="{F3BFA021-FCB5-4F0C-983D-337E6219DE16}" srcOrd="5" destOrd="0" presId="urn:microsoft.com/office/officeart/2005/8/layout/default"/>
    <dgm:cxn modelId="{07A3A8B7-24C0-417D-A38C-F0B8AAA9D9EE}" type="presParOf" srcId="{9A189EA5-0BEE-4700-9F25-F59ADA4A43A8}" destId="{4D5C00A3-F138-48B3-B2C5-C3C32E998A5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7A9B-CEFD-4C47-B27C-605B6D042B75}">
      <dsp:nvSpPr>
        <dsp:cNvPr id="0" name=""/>
        <dsp:cNvSpPr/>
      </dsp:nvSpPr>
      <dsp:spPr>
        <a:xfrm>
          <a:off x="2361" y="310424"/>
          <a:ext cx="1873534" cy="112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Kommunikáció kontextusban</a:t>
          </a:r>
        </a:p>
      </dsp:txBody>
      <dsp:txXfrm>
        <a:off x="2361" y="310424"/>
        <a:ext cx="1873534" cy="1124120"/>
      </dsp:txXfrm>
    </dsp:sp>
    <dsp:sp modelId="{A00446FF-D0D9-4213-A5A7-BBD12F4A8AB3}">
      <dsp:nvSpPr>
        <dsp:cNvPr id="0" name=""/>
        <dsp:cNvSpPr/>
      </dsp:nvSpPr>
      <dsp:spPr>
        <a:xfrm>
          <a:off x="2063249" y="310424"/>
          <a:ext cx="1873534" cy="1124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Időorientáció</a:t>
          </a:r>
        </a:p>
      </dsp:txBody>
      <dsp:txXfrm>
        <a:off x="2063249" y="310424"/>
        <a:ext cx="1873534" cy="1124120"/>
      </dsp:txXfrm>
    </dsp:sp>
    <dsp:sp modelId="{81325DC0-DD12-4D5A-96E9-354C6B7228D2}">
      <dsp:nvSpPr>
        <dsp:cNvPr id="0" name=""/>
        <dsp:cNvSpPr/>
      </dsp:nvSpPr>
      <dsp:spPr>
        <a:xfrm>
          <a:off x="4124138" y="310424"/>
          <a:ext cx="1873534" cy="1124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Hatalmi távolság </a:t>
          </a:r>
        </a:p>
      </dsp:txBody>
      <dsp:txXfrm>
        <a:off x="4124138" y="310424"/>
        <a:ext cx="1873534" cy="1124120"/>
      </dsp:txXfrm>
    </dsp:sp>
    <dsp:sp modelId="{4D5C00A3-F138-48B3-B2C5-C3C32E998A56}">
      <dsp:nvSpPr>
        <dsp:cNvPr id="0" name=""/>
        <dsp:cNvSpPr/>
      </dsp:nvSpPr>
      <dsp:spPr>
        <a:xfrm>
          <a:off x="6185026" y="310424"/>
          <a:ext cx="1873534" cy="11241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Individaualizmus</a:t>
          </a:r>
          <a:r>
            <a:rPr lang="hu-HU" sz="1900" kern="1200" dirty="0"/>
            <a:t> </a:t>
          </a:r>
          <a:r>
            <a:rPr lang="hu-HU" sz="1900" kern="1200" dirty="0" err="1"/>
            <a:t>kolletivizmus</a:t>
          </a:r>
          <a:endParaRPr lang="hu-HU" sz="1900" kern="1200" dirty="0"/>
        </a:p>
      </dsp:txBody>
      <dsp:txXfrm>
        <a:off x="6185026" y="310424"/>
        <a:ext cx="1873534" cy="1124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7A9B-CEFD-4C47-B27C-605B6D042B75}">
      <dsp:nvSpPr>
        <dsp:cNvPr id="0" name=""/>
        <dsp:cNvSpPr/>
      </dsp:nvSpPr>
      <dsp:spPr>
        <a:xfrm>
          <a:off x="2361" y="310424"/>
          <a:ext cx="1873534" cy="112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Férfias, nőies értékek</a:t>
          </a:r>
        </a:p>
      </dsp:txBody>
      <dsp:txXfrm>
        <a:off x="2361" y="310424"/>
        <a:ext cx="1873534" cy="1124120"/>
      </dsp:txXfrm>
    </dsp:sp>
    <dsp:sp modelId="{A00446FF-D0D9-4213-A5A7-BBD12F4A8AB3}">
      <dsp:nvSpPr>
        <dsp:cNvPr id="0" name=""/>
        <dsp:cNvSpPr/>
      </dsp:nvSpPr>
      <dsp:spPr>
        <a:xfrm>
          <a:off x="2063249" y="310424"/>
          <a:ext cx="1873534" cy="1124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Bizonytalanság kerülése</a:t>
          </a:r>
        </a:p>
      </dsp:txBody>
      <dsp:txXfrm>
        <a:off x="2063249" y="310424"/>
        <a:ext cx="1873534" cy="1124120"/>
      </dsp:txXfrm>
    </dsp:sp>
    <dsp:sp modelId="{81325DC0-DD12-4D5A-96E9-354C6B7228D2}">
      <dsp:nvSpPr>
        <dsp:cNvPr id="0" name=""/>
        <dsp:cNvSpPr/>
      </dsp:nvSpPr>
      <dsp:spPr>
        <a:xfrm>
          <a:off x="4124138" y="310424"/>
          <a:ext cx="1873534" cy="1124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Rövid és hosszútávú orientáció  </a:t>
          </a:r>
        </a:p>
      </dsp:txBody>
      <dsp:txXfrm>
        <a:off x="4124138" y="310424"/>
        <a:ext cx="1873534" cy="1124120"/>
      </dsp:txXfrm>
    </dsp:sp>
    <dsp:sp modelId="{4D5C00A3-F138-48B3-B2C5-C3C32E998A56}">
      <dsp:nvSpPr>
        <dsp:cNvPr id="0" name=""/>
        <dsp:cNvSpPr/>
      </dsp:nvSpPr>
      <dsp:spPr>
        <a:xfrm>
          <a:off x="6185026" y="310424"/>
          <a:ext cx="1873534" cy="11241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Elnéző és visszafogott szemlélet </a:t>
          </a:r>
        </a:p>
      </dsp:txBody>
      <dsp:txXfrm>
        <a:off x="6185026" y="310424"/>
        <a:ext cx="1873534" cy="112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6" y="3765175"/>
            <a:ext cx="4549588" cy="180666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41" y="5571845"/>
            <a:ext cx="3070412" cy="12057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07138" cy="410901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44A-3D5B-44E2-8D13-C6C214CA7260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1D17-AE98-46C7-83B4-5AE370B50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1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2468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365125"/>
            <a:ext cx="5800725" cy="5524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3FA-969D-4A87-8E46-A0FA7F7FBBC3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FFD-9F79-4432-AFA8-6C9060D35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209" cy="40821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C5B5-EBD4-4091-8C8E-03E72A4AAA0C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CE40-EA12-44B5-91E2-39CE21043C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9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7"/>
            <a:ext cx="7886700" cy="135423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51E6-76D2-4074-B5E6-DBE44F7A7810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B2F0-4E8D-4BAE-828E-AECD2329D4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3703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2DAE-1EB3-4582-A8A8-86AF96DCCBBB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5C0B-BE7B-40BC-A36C-0BCA66F776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1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1722-EACF-42F5-90BB-41010EDB779A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870A-A3F8-4200-A9FD-314FD38137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4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C3D-879B-4918-BA94-42C42322BE64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72EC-AEB5-4C44-BDCD-CBC611237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C00B-58A1-4E38-A194-59AAFCC9FC6F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F778-9E61-4BF4-B09A-F53E75C9A0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1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13A8-0FCD-4CAA-A865-8B75868008A8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F8CF-DE82-41CE-8ADB-D1310FE1F3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B87-BDBC-4E21-B03E-0C0150B52243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1FFA-089A-4B97-AA84-EDF6AAB46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EC31-F725-42C4-B7E9-5E47BC089304}" type="datetimeFigureOut">
              <a:rPr lang="hu-HU"/>
              <a:pPr>
                <a:defRPr/>
              </a:pPr>
              <a:t>2023. 09. 28.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0C2D2-82D9-4E1A-9E25-22B37EF11A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b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hu-HU" sz="3200" i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hibition.geerthofstede.com/hofstedes-globe/" TargetMode="External"/><Relationship Id="rId2" Type="http://schemas.openxmlformats.org/officeDocument/2006/relationships/hyperlink" Target="https://www.hofstede-insights.com/country-comparison-too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zövegdoboz 1"/>
          <p:cNvSpPr txBox="1">
            <a:spLocks noChangeArrowheads="1"/>
          </p:cNvSpPr>
          <p:nvPr/>
        </p:nvSpPr>
        <p:spPr bwMode="auto">
          <a:xfrm>
            <a:off x="307974" y="4540250"/>
            <a:ext cx="43794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 együttműködést nehezítő kulturális különbségek nemzetközi környezetben   </a:t>
            </a:r>
            <a:endParaRPr lang="hu-HU" altLang="hu-H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A1004B90-F504-0EA0-3FF1-43F0A300A4EC}"/>
              </a:ext>
            </a:extLst>
          </p:cNvPr>
          <p:cNvSpPr txBox="1"/>
          <p:nvPr/>
        </p:nvSpPr>
        <p:spPr>
          <a:xfrm>
            <a:off x="2383655" y="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Férfias/nőies értékek </a:t>
            </a:r>
            <a:endParaRPr lang="hu-HU" sz="2800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00DE05-478E-B2BC-2BA4-40CA3D69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08" y="1716863"/>
            <a:ext cx="1090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EBCE4CE-2A56-3FE9-D693-DC161F55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703938"/>
            <a:ext cx="8810625" cy="4905375"/>
          </a:xfrm>
          <a:prstGeom prst="rect">
            <a:avLst/>
          </a:prstGeom>
        </p:spPr>
      </p:pic>
      <p:pic>
        <p:nvPicPr>
          <p:cNvPr id="4" name="Picture 2" descr="Masculinity-versus-femininity">
            <a:extLst>
              <a:ext uri="{FF2B5EF4-FFF2-40B4-BE49-F238E27FC236}">
                <a16:creationId xmlns:a16="http://schemas.microsoft.com/office/drawing/2014/main" id="{3C685D0B-0630-3099-FE2A-676A527FE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2" y="3844621"/>
            <a:ext cx="2995756" cy="19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120F19BD-843B-C9D2-561E-A853EE039E41}"/>
              </a:ext>
            </a:extLst>
          </p:cNvPr>
          <p:cNvSpPr txBox="1"/>
          <p:nvPr/>
        </p:nvSpPr>
        <p:spPr>
          <a:xfrm>
            <a:off x="2871787" y="0"/>
            <a:ext cx="37097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Bizonytalanság kerülése</a:t>
            </a:r>
            <a:r>
              <a:rPr lang="hu-HU" sz="1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 </a:t>
            </a:r>
            <a:endParaRPr lang="hu-HU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6C8DC9-1FE2-4CBE-4E7F-DBC10329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13" y="2020062"/>
            <a:ext cx="107167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931C638-B773-6D8B-7955-44AD33C7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538145"/>
            <a:ext cx="8753475" cy="5010150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F746D21-3DAB-4824-36CC-1264B14A8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9829" y="3814780"/>
            <a:ext cx="34004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8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5AD74EE8-2DD1-3CDD-3E81-49A262DC09A9}"/>
              </a:ext>
            </a:extLst>
          </p:cNvPr>
          <p:cNvSpPr txBox="1"/>
          <p:nvPr/>
        </p:nvSpPr>
        <p:spPr>
          <a:xfrm>
            <a:off x="1393794" y="0"/>
            <a:ext cx="6853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dirty="0">
                <a:solidFill>
                  <a:srgbClr val="95002B"/>
                </a:solidFill>
                <a:latin typeface="Twentieth Century"/>
              </a:rPr>
              <a:t>Rövid, vagy hosszútávú orientáció</a:t>
            </a:r>
            <a:r>
              <a:rPr lang="hu-HU" sz="1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 </a:t>
            </a:r>
            <a:endParaRPr lang="hu-HU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41B011-CE05-B263-1A88-1E3F3A5B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227"/>
            <a:ext cx="9144000" cy="5210390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2061DDE-5991-F279-4099-EE6443069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8662" y="3566453"/>
            <a:ext cx="2946676" cy="22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0E056CC2-199E-1CFC-6133-21A87D6F4B4F}"/>
              </a:ext>
            </a:extLst>
          </p:cNvPr>
          <p:cNvSpPr txBox="1"/>
          <p:nvPr/>
        </p:nvSpPr>
        <p:spPr>
          <a:xfrm>
            <a:off x="1393794" y="0"/>
            <a:ext cx="6853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dirty="0">
                <a:solidFill>
                  <a:srgbClr val="95002B"/>
                </a:solidFill>
                <a:latin typeface="Twentieth Century"/>
              </a:rPr>
              <a:t>Elnéző-vagy Visszafogott szemlélet</a:t>
            </a:r>
            <a:endParaRPr lang="hu-HU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DB59350-C3C3-6791-D560-A1BB59FD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322"/>
            <a:ext cx="9144000" cy="50842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E1AE46-DAE8-4844-6166-1DB7728D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82" y="3951322"/>
            <a:ext cx="4370635" cy="18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DEEAD5-10FB-8893-B583-981A8440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17951"/>
          </a:xfrm>
        </p:spPr>
        <p:txBody>
          <a:bodyPr/>
          <a:lstStyle/>
          <a:p>
            <a:pPr algn="ctr"/>
            <a:r>
              <a:rPr lang="hu-HU" dirty="0"/>
              <a:t>Kritikák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08B61-4B4E-911D-1CED-ACDD3883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1852"/>
            <a:ext cx="7789209" cy="4735889"/>
          </a:xfrm>
        </p:spPr>
        <p:txBody>
          <a:bodyPr/>
          <a:lstStyle/>
          <a:p>
            <a:r>
              <a:rPr lang="hu-HU" dirty="0"/>
              <a:t>IBM kutatás – társadalmi következtetések</a:t>
            </a:r>
          </a:p>
          <a:p>
            <a:r>
              <a:rPr lang="hu-HU" dirty="0"/>
              <a:t>A kultúrák változatlanok?</a:t>
            </a:r>
          </a:p>
          <a:p>
            <a:r>
              <a:rPr lang="hu-HU" dirty="0"/>
              <a:t>Egy ország több kultúra</a:t>
            </a:r>
          </a:p>
          <a:p>
            <a:r>
              <a:rPr lang="hu-HU" dirty="0"/>
              <a:t>Globális kultúra</a:t>
            </a:r>
          </a:p>
          <a:p>
            <a:r>
              <a:rPr lang="hu-HU" dirty="0"/>
              <a:t>Kollektív szintről következtetünk az egyénre –sztereotipizálás</a:t>
            </a:r>
          </a:p>
        </p:txBody>
      </p:sp>
    </p:spTree>
    <p:extLst>
      <p:ext uri="{BB962C8B-B14F-4D97-AF65-F5344CB8AC3E}">
        <p14:creationId xmlns:p14="http://schemas.microsoft.com/office/powerpoint/2010/main" val="17083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3DA196-4875-BC75-C886-89CBE5D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Reflexió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B96EAD8D-2A0F-4FA1-1DB2-AB304451D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26655"/>
              </p:ext>
            </p:extLst>
          </p:nvPr>
        </p:nvGraphicFramePr>
        <p:xfrm>
          <a:off x="532660" y="1477624"/>
          <a:ext cx="8060923" cy="174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CCF6AC86-417E-2FBD-546E-2C7F950C205F}"/>
              </a:ext>
            </a:extLst>
          </p:cNvPr>
          <p:cNvSpPr txBox="1"/>
          <p:nvPr/>
        </p:nvSpPr>
        <p:spPr>
          <a:xfrm>
            <a:off x="692458" y="3586579"/>
            <a:ext cx="797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Tapasztalatok, gondolatok, dilemmák, másokról, magunkról, kultúránkról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Osszuk meg egymással!  </a:t>
            </a:r>
          </a:p>
        </p:txBody>
      </p:sp>
    </p:spTree>
    <p:extLst>
      <p:ext uri="{BB962C8B-B14F-4D97-AF65-F5344CB8AC3E}">
        <p14:creationId xmlns:p14="http://schemas.microsoft.com/office/powerpoint/2010/main" val="197271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C9C11D7-8932-3470-62C4-871D0E8730CF}"/>
              </a:ext>
            </a:extLst>
          </p:cNvPr>
          <p:cNvSpPr txBox="1"/>
          <p:nvPr/>
        </p:nvSpPr>
        <p:spPr>
          <a:xfrm>
            <a:off x="2286000" y="31883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dirty="0">
                <a:effectLst/>
              </a:rPr>
              <a:t>  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10213D5-6899-27D6-43B7-6036FFA9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64" y="883786"/>
            <a:ext cx="6853560" cy="490245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97C4969-C96F-00A9-2B68-00EB708CC567}"/>
              </a:ext>
            </a:extLst>
          </p:cNvPr>
          <p:cNvSpPr txBox="1"/>
          <p:nvPr/>
        </p:nvSpPr>
        <p:spPr>
          <a:xfrm>
            <a:off x="1393794" y="0"/>
            <a:ext cx="685356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b="0" dirty="0">
                <a:solidFill>
                  <a:srgbClr val="95002B"/>
                </a:solidFill>
                <a:effectLst/>
                <a:latin typeface="Twentieth Century"/>
              </a:rPr>
              <a:t>A </a:t>
            </a:r>
            <a:r>
              <a:rPr lang="hu-HU" sz="2800" b="0" dirty="0" err="1">
                <a:solidFill>
                  <a:srgbClr val="95002B"/>
                </a:solidFill>
                <a:effectLst/>
                <a:latin typeface="Twentieth Century"/>
              </a:rPr>
              <a:t>kultúrsokk</a:t>
            </a:r>
            <a:r>
              <a:rPr lang="hu-HU" sz="2800" b="0" dirty="0">
                <a:solidFill>
                  <a:srgbClr val="95002B"/>
                </a:solidFill>
                <a:effectLst/>
                <a:latin typeface="Twentieth Century"/>
              </a:rPr>
              <a:t> U görbéje</a:t>
            </a:r>
            <a:r>
              <a:rPr lang="hu-HU" sz="2800" dirty="0">
                <a:solidFill>
                  <a:srgbClr val="95002B"/>
                </a:solidFill>
                <a:latin typeface="Twentieth Century"/>
              </a:rPr>
              <a:t>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dirty="0" err="1">
                <a:solidFill>
                  <a:srgbClr val="95002B"/>
                </a:solidFill>
                <a:latin typeface="Twentieth Century"/>
              </a:rPr>
              <a:t>Lisgaard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796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46CF32-6ABF-2881-55E4-5AF38617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21562B-2569-D8DB-B966-5ACFFDC9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https://www.hofstede-insights.com/country-comparison-tool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3"/>
              </a:rPr>
              <a:t>https://exhibition.geerthofstede.com/hofstedes-globe/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068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7281BA5-F7A1-AF21-536C-117C70FD9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0" y="426112"/>
            <a:ext cx="8074150" cy="512738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91B0C1F-53C8-4804-F3B2-2B21C1888C79}"/>
              </a:ext>
            </a:extLst>
          </p:cNvPr>
          <p:cNvSpPr txBox="1"/>
          <p:nvPr/>
        </p:nvSpPr>
        <p:spPr>
          <a:xfrm>
            <a:off x="2894120" y="4935984"/>
            <a:ext cx="507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Köszönöm a figyelmet !</a:t>
            </a:r>
          </a:p>
        </p:txBody>
      </p:sp>
    </p:spTree>
    <p:extLst>
      <p:ext uri="{BB962C8B-B14F-4D97-AF65-F5344CB8AC3E}">
        <p14:creationId xmlns:p14="http://schemas.microsoft.com/office/powerpoint/2010/main" val="25618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kultúra </a:t>
            </a:r>
            <a:r>
              <a:rPr lang="hu-HU" altLang="hu-HU" dirty="0" err="1"/>
              <a:t>rétegei</a:t>
            </a:r>
            <a:r>
              <a:rPr lang="hu-HU" altLang="hu-H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76708D-0A52-A138-CE66-D543E1CA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" y="1820589"/>
            <a:ext cx="4242470" cy="39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fstede's &quot;onion&quot; model of culture (in Hungarian) / A kultúra hagyma... |  Download Scientific Diagram">
            <a:extLst>
              <a:ext uri="{FF2B5EF4-FFF2-40B4-BE49-F238E27FC236}">
                <a16:creationId xmlns:a16="http://schemas.microsoft.com/office/drawing/2014/main" id="{F968C997-3090-CD05-2679-CD9F3139F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8" y="1820589"/>
            <a:ext cx="4777994" cy="39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zervezeti magatartás alapjai | Digitális Tankönyvtár">
            <a:extLst>
              <a:ext uri="{FF2B5EF4-FFF2-40B4-BE49-F238E27FC236}">
                <a16:creationId xmlns:a16="http://schemas.microsoft.com/office/drawing/2014/main" id="{B157E6E3-0A42-0D22-9386-71985C86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2083087"/>
            <a:ext cx="3720384" cy="34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4022E56-E83B-7AB8-2152-89E797ED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87" y="2077375"/>
            <a:ext cx="5442672" cy="34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2E9A5904-D4DB-620C-B3A9-46FA240E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hu-HU" altLang="hu-HU" dirty="0"/>
              <a:t>A kultúra </a:t>
            </a:r>
            <a:r>
              <a:rPr lang="hu-HU" altLang="hu-HU" dirty="0" err="1"/>
              <a:t>rétegei</a:t>
            </a:r>
            <a:r>
              <a:rPr lang="hu-HU" alt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2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3F65-F143-151F-7BF8-4CFA021E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8B32C4-1100-185D-3BB7-14099800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68" y="5166802"/>
            <a:ext cx="3463956" cy="581139"/>
          </a:xfrm>
        </p:spPr>
        <p:txBody>
          <a:bodyPr/>
          <a:lstStyle/>
          <a:p>
            <a:pPr marL="0" indent="0">
              <a:buNone/>
            </a:pPr>
            <a:r>
              <a:rPr lang="hu-HU" i="0" dirty="0"/>
              <a:t>Jerome S. Bruner</a:t>
            </a:r>
            <a:endParaRPr lang="hu-H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BE5043-E8D7-8987-26F0-EB3EFDA5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8"/>
            <a:ext cx="4286250" cy="39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9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04983DC2-B30E-3602-0379-DF86FC420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79331"/>
              </p:ext>
            </p:extLst>
          </p:nvPr>
        </p:nvGraphicFramePr>
        <p:xfrm>
          <a:off x="0" y="2170544"/>
          <a:ext cx="9144000" cy="362712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331135662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637920613"/>
                    </a:ext>
                  </a:extLst>
                </a:gridCol>
              </a:tblGrid>
              <a:tr h="28279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>
                          <a:solidFill>
                            <a:srgbClr val="990033"/>
                          </a:solidFill>
                          <a:effectLst/>
                          <a:latin typeface="Arial" panose="020B0604020202020204" pitchFamily="34" charset="0"/>
                        </a:rPr>
                        <a:t>ALACSONY KONTEXTUSÚ KULTÚRÁK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>
                          <a:solidFill>
                            <a:srgbClr val="990033"/>
                          </a:solidFill>
                          <a:effectLst/>
                          <a:latin typeface="Arial" panose="020B0604020202020204" pitchFamily="34" charset="0"/>
                        </a:rPr>
                        <a:t>MAGAS KONTEXTUSÚ KULTÚRÁK</a:t>
                      </a:r>
                      <a:endParaRPr lang="hu-HU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564556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direktebb, információgazdagabb verbális üzenetek 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nagyra értékelik az indirekt üzenetekkel történő kommunikációt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584683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szerződések írásbeliek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jellemzőek a szóbeli megállapodások, lényeg a szándék, nem a megállapodás 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29808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csoporton belül külsősök-belsősök közötti határvonal nem éles</a:t>
                      </a:r>
                      <a:endParaRPr lang="hu-HU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éles a határvonal a külsősök és a belsősök között 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15072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szervezetekben kevésbé személyes a felelősség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vezetők személyesen felelősek beosztottaik cselekedeteiért, fontos a lojalitás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52501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non-verbális kommunikáción nincs akkora hangsúly</a:t>
                      </a:r>
                      <a:endParaRPr lang="hu-HU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nagyban támaszkodnak a környezet, a szituáció és a nem verbális üzenetek értelmezéséből származó jelekre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253877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rövidebb, felületesebb emberi kapcsolatok, de könnyebben köttetnek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ugyanannak az üzenetnek más tartalma lehet (pl.gesztikuláció, arckifejezés) </a:t>
                      </a:r>
                      <a:endParaRPr lang="hu-HU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094281"/>
                  </a:ext>
                </a:extLst>
              </a:tr>
              <a:tr h="417461">
                <a:tc>
                  <a:txBody>
                    <a:bodyPr/>
                    <a:lstStyle/>
                    <a:p>
                      <a:pPr fontAlgn="t"/>
                      <a:r>
                        <a:rPr lang="hu-HU">
                          <a:effectLst/>
                        </a:rPr>
                        <a:t> </a:t>
                      </a: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testbeszéd mellett a kommunikáció körülményei is 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fontosak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!</a:t>
                      </a:r>
                      <a:endParaRPr lang="hu-HU" dirty="0">
                        <a:effectLst/>
                      </a:endParaRPr>
                    </a:p>
                  </a:txBody>
                  <a:tcPr marL="76200" marR="76200" marT="38100" marB="3810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6319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84077FB-9FEB-E537-6A41-7A20E651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78" y="1421967"/>
            <a:ext cx="119269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16D68A4-70E2-FCAD-2D1A-71BB7655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926"/>
            <a:ext cx="9144000" cy="158461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C9EFB70-7EF3-5806-BEDA-D8282D84CC7D}"/>
              </a:ext>
            </a:extLst>
          </p:cNvPr>
          <p:cNvSpPr txBox="1"/>
          <p:nvPr/>
        </p:nvSpPr>
        <p:spPr>
          <a:xfrm>
            <a:off x="1189608" y="80617"/>
            <a:ext cx="7057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Magas/alacsony kontextusú kultúrák (Hall)</a:t>
            </a:r>
            <a:endParaRPr lang="hu-HU" sz="2800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0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6242919F-C3E5-AA8E-9C1C-57C1B1C4D913}"/>
              </a:ext>
            </a:extLst>
          </p:cNvPr>
          <p:cNvSpPr txBox="1"/>
          <p:nvPr/>
        </p:nvSpPr>
        <p:spPr>
          <a:xfrm>
            <a:off x="994298" y="0"/>
            <a:ext cx="7528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Időorientáció:  monokróm és polikróm kultúrák (Hall)</a:t>
            </a:r>
            <a:endParaRPr lang="hu-HU" sz="2800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AFAE8C2-992E-75C4-AFAD-526F2566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8" y="2657908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4B5B80E8-1FCE-52CF-566C-A38046556E34}"/>
              </a:ext>
            </a:extLst>
          </p:cNvPr>
          <p:cNvSpPr txBox="1"/>
          <p:nvPr/>
        </p:nvSpPr>
        <p:spPr>
          <a:xfrm>
            <a:off x="708728" y="875007"/>
            <a:ext cx="232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Pontosság, tempó, életritmus</a:t>
            </a:r>
            <a:br>
              <a:rPr lang="hu-HU" dirty="0"/>
            </a:br>
            <a:r>
              <a:rPr lang="hu-HU" dirty="0"/>
              <a:t>Ünnepek, szabadság, hivatali órák, nyitvatartási idő, Időzónák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03D7B507-09BA-82F0-B4DE-59C815335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16" y="846456"/>
            <a:ext cx="4811517" cy="49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A0F71AAA-549E-847A-6475-2C732BBAE7AC}"/>
              </a:ext>
            </a:extLst>
          </p:cNvPr>
          <p:cNvSpPr txBox="1"/>
          <p:nvPr/>
        </p:nvSpPr>
        <p:spPr>
          <a:xfrm>
            <a:off x="3289176" y="11875"/>
            <a:ext cx="2863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Hatalmi távolság </a:t>
            </a:r>
            <a:endParaRPr lang="hu-HU" sz="28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DD98DC-E6B1-8123-C5BA-2E063C40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12806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DF81DE9-DD59-1CBC-0E44-D5815929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643"/>
            <a:ext cx="9144000" cy="5176713"/>
          </a:xfrm>
          <a:prstGeom prst="rect">
            <a:avLst/>
          </a:prstGeom>
        </p:spPr>
      </p:pic>
      <p:pic>
        <p:nvPicPr>
          <p:cNvPr id="16" name="Picture 4" descr="Dimensions of cultural variation | EURAXESS">
            <a:extLst>
              <a:ext uri="{FF2B5EF4-FFF2-40B4-BE49-F238E27FC236}">
                <a16:creationId xmlns:a16="http://schemas.microsoft.com/office/drawing/2014/main" id="{996B655E-F1C5-3601-608C-98CAB6F629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0" y="4000573"/>
            <a:ext cx="3584980" cy="20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D6E4157-CEFA-E8F1-8484-EE258B6E2705}"/>
              </a:ext>
            </a:extLst>
          </p:cNvPr>
          <p:cNvSpPr txBox="1"/>
          <p:nvPr/>
        </p:nvSpPr>
        <p:spPr>
          <a:xfrm>
            <a:off x="2180439" y="0"/>
            <a:ext cx="46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95002B"/>
                </a:solidFill>
                <a:effectLst/>
                <a:latin typeface="Twentieth Century"/>
              </a:rPr>
              <a:t>Individualizmus/kollektivizmus</a:t>
            </a:r>
            <a:endParaRPr lang="hu-HU" sz="2800" b="0" dirty="0">
              <a:effectLst/>
            </a:endParaRPr>
          </a:p>
          <a:p>
            <a:br>
              <a:rPr lang="hu-HU" dirty="0"/>
            </a:br>
            <a:endParaRPr lang="hu-HU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E7B34A-78C0-5958-7960-F5032E99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014" y="12806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E010AFF-B93F-FCDB-CA9D-0442B7DE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986"/>
            <a:ext cx="9144000" cy="5108028"/>
          </a:xfrm>
          <a:prstGeom prst="rect">
            <a:avLst/>
          </a:prstGeom>
        </p:spPr>
      </p:pic>
      <p:pic>
        <p:nvPicPr>
          <p:cNvPr id="2" name="Picture 2" descr="Kapcsolódó kép">
            <a:extLst>
              <a:ext uri="{FF2B5EF4-FFF2-40B4-BE49-F238E27FC236}">
                <a16:creationId xmlns:a16="http://schemas.microsoft.com/office/drawing/2014/main" id="{7B98F3E2-480B-6A4B-818C-6DDECC0A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10" y="4350065"/>
            <a:ext cx="4172253" cy="16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3DA196-4875-BC75-C886-89CBE5D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Reflexió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B96EAD8D-2A0F-4FA1-1DB2-AB304451D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2689"/>
              </p:ext>
            </p:extLst>
          </p:nvPr>
        </p:nvGraphicFramePr>
        <p:xfrm>
          <a:off x="532660" y="1477624"/>
          <a:ext cx="8060923" cy="174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CCF6AC86-417E-2FBD-546E-2C7F950C205F}"/>
              </a:ext>
            </a:extLst>
          </p:cNvPr>
          <p:cNvSpPr txBox="1"/>
          <p:nvPr/>
        </p:nvSpPr>
        <p:spPr>
          <a:xfrm>
            <a:off x="692458" y="3586579"/>
            <a:ext cx="797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Tapasztalatok, gondolatok, dilemmák, másokról, magunkról, kultúránkról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Osszuk meg egymással!  </a:t>
            </a:r>
          </a:p>
        </p:txBody>
      </p:sp>
    </p:spTree>
    <p:extLst>
      <p:ext uri="{BB962C8B-B14F-4D97-AF65-F5344CB8AC3E}">
        <p14:creationId xmlns:p14="http://schemas.microsoft.com/office/powerpoint/2010/main" val="114544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1C2767BA-6EA7-46B7-9AC0-3E01050EEBD9}" vid="{ECDFFA41-01AF-47A6-A1D2-6816C0E466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2B5498CA5BDFF40B0C84BC6CF9A8047" ma:contentTypeVersion="11" ma:contentTypeDescription="Új dokumentum létrehozása." ma:contentTypeScope="" ma:versionID="0a4abb431ce41ec85b8ac49bd222d82a">
  <xsd:schema xmlns:xsd="http://www.w3.org/2001/XMLSchema" xmlns:xs="http://www.w3.org/2001/XMLSchema" xmlns:p="http://schemas.microsoft.com/office/2006/metadata/properties" xmlns:ns3="1822e5f9-42c0-45c5-8e9b-286047951f19" xmlns:ns4="8798653e-1342-4676-9335-1472fac99fd2" targetNamespace="http://schemas.microsoft.com/office/2006/metadata/properties" ma:root="true" ma:fieldsID="552cee89139da0e1d2d037ccbf1d489e" ns3:_="" ns4:_="">
    <xsd:import namespace="1822e5f9-42c0-45c5-8e9b-286047951f19"/>
    <xsd:import namespace="8798653e-1342-4676-9335-1472fac99f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2e5f9-42c0-45c5-8e9b-286047951f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653e-1342-4676-9335-1472fac99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2D2D7-9FF7-4955-940F-06EC77369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AD06C-1EFC-48E9-9A91-122B68789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22e5f9-42c0-45c5-8e9b-286047951f19"/>
    <ds:schemaRef ds:uri="8798653e-1342-4676-9335-1472fac99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pte_2020_4-3</Template>
  <TotalTime>2943</TotalTime>
  <Words>297</Words>
  <Application>Microsoft Office PowerPoint</Application>
  <PresentationFormat>Diavetítés a képernyőre (4:3 oldalarány)</PresentationFormat>
  <Paragraphs>64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Twentieth Century</vt:lpstr>
      <vt:lpstr>Office-téma</vt:lpstr>
      <vt:lpstr>PowerPoint-bemutató</vt:lpstr>
      <vt:lpstr>A kultúra rétegei </vt:lpstr>
      <vt:lpstr>A kultúra rétegei </vt:lpstr>
      <vt:lpstr>PowerPoint-bemutató</vt:lpstr>
      <vt:lpstr>PowerPoint-bemutató</vt:lpstr>
      <vt:lpstr>PowerPoint-bemutató</vt:lpstr>
      <vt:lpstr>PowerPoint-bemutató</vt:lpstr>
      <vt:lpstr>PowerPoint-bemutató</vt:lpstr>
      <vt:lpstr>Reflexió</vt:lpstr>
      <vt:lpstr>PowerPoint-bemutató</vt:lpstr>
      <vt:lpstr>PowerPoint-bemutató</vt:lpstr>
      <vt:lpstr>PowerPoint-bemutató</vt:lpstr>
      <vt:lpstr>PowerPoint-bemutató</vt:lpstr>
      <vt:lpstr>Kritikák </vt:lpstr>
      <vt:lpstr>Reflexió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Magdali Csaba</dc:creator>
  <cp:lastModifiedBy>Révai László</cp:lastModifiedBy>
  <cp:revision>4</cp:revision>
  <dcterms:created xsi:type="dcterms:W3CDTF">2023-09-17T10:17:29Z</dcterms:created>
  <dcterms:modified xsi:type="dcterms:W3CDTF">2023-09-28T06:09:06Z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0x01010072B5498CA5BDFF40B0C84BC6CF9A8047</vt:lpwstr>
  </property>
</Properties>
</file>