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0" r:id="rId3"/>
    <p:sldId id="285" r:id="rId4"/>
    <p:sldId id="268" r:id="rId5"/>
    <p:sldId id="288" r:id="rId6"/>
    <p:sldId id="278" r:id="rId7"/>
    <p:sldId id="277" r:id="rId8"/>
    <p:sldId id="294" r:id="rId9"/>
    <p:sldId id="296" r:id="rId10"/>
    <p:sldId id="259" r:id="rId11"/>
    <p:sldId id="270" r:id="rId12"/>
    <p:sldId id="287" r:id="rId13"/>
    <p:sldId id="289" r:id="rId14"/>
    <p:sldId id="297" r:id="rId15"/>
    <p:sldId id="271" r:id="rId16"/>
    <p:sldId id="272" r:id="rId17"/>
    <p:sldId id="273" r:id="rId18"/>
    <p:sldId id="264" r:id="rId19"/>
    <p:sldId id="291" r:id="rId20"/>
    <p:sldId id="265" r:id="rId21"/>
    <p:sldId id="262" r:id="rId22"/>
    <p:sldId id="292" r:id="rId23"/>
    <p:sldId id="295" r:id="rId24"/>
    <p:sldId id="266" r:id="rId25"/>
    <p:sldId id="258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  <p:embeddedFont>
      <p:font typeface="Twinkl Light" charset="-18"/>
      <p:regular r:id="rId3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88" userDrawn="1">
          <p15:clr>
            <a:srgbClr val="A4A3A4"/>
          </p15:clr>
        </p15:guide>
        <p15:guide id="4" pos="272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orient="horz" pos="4042" userDrawn="1">
          <p15:clr>
            <a:srgbClr val="A4A3A4"/>
          </p15:clr>
        </p15:guide>
        <p15:guide id="7" pos="22" userDrawn="1">
          <p15:clr>
            <a:srgbClr val="A4A3A4"/>
          </p15:clr>
        </p15:guide>
        <p15:guide id="8" pos="5738" userDrawn="1">
          <p15:clr>
            <a:srgbClr val="A4A3A4"/>
          </p15:clr>
        </p15:guide>
        <p15:guide id="9" orient="horz" userDrawn="1">
          <p15:clr>
            <a:srgbClr val="A4A3A4"/>
          </p15:clr>
        </p15:guide>
        <p15:guide id="10" orient="horz" pos="4320" userDrawn="1">
          <p15:clr>
            <a:srgbClr val="A4A3A4"/>
          </p15:clr>
        </p15:guide>
        <p15:guide id="12" orient="horz" pos="686" userDrawn="1">
          <p15:clr>
            <a:srgbClr val="A4A3A4"/>
          </p15:clr>
        </p15:guide>
        <p15:guide id="13" orient="horz" pos="867" userDrawn="1">
          <p15:clr>
            <a:srgbClr val="A4A3A4"/>
          </p15:clr>
        </p15:guide>
        <p15:guide id="14" orient="horz" pos="2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yari Beáta" initials="MB" lastIdx="16" clrIdx="0">
    <p:extLst>
      <p:ext uri="{19B8F6BF-5375-455C-9EA6-DF929625EA0E}">
        <p15:presenceInfo xmlns:p15="http://schemas.microsoft.com/office/powerpoint/2012/main" userId="S-1-5-21-1177238915-287218729-1801674531-1109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884A"/>
    <a:srgbClr val="4F81BD"/>
    <a:srgbClr val="8D6B57"/>
    <a:srgbClr val="698F43"/>
    <a:srgbClr val="DC9328"/>
    <a:srgbClr val="357F71"/>
    <a:srgbClr val="456F67"/>
    <a:srgbClr val="E7A23D"/>
    <a:srgbClr val="EDBA6C"/>
    <a:srgbClr val="809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 snapToGrid="0" showGuides="1">
      <p:cViewPr varScale="1">
        <p:scale>
          <a:sx n="45" d="100"/>
          <a:sy n="45" d="100"/>
        </p:scale>
        <p:origin x="1064" y="32"/>
      </p:cViewPr>
      <p:guideLst>
        <p:guide orient="horz" pos="459"/>
        <p:guide pos="2880"/>
        <p:guide pos="5488"/>
        <p:guide pos="272"/>
        <p:guide orient="horz" pos="2160"/>
        <p:guide orient="horz" pos="4042"/>
        <p:guide pos="22"/>
        <p:guide pos="5738"/>
        <p:guide orient="horz"/>
        <p:guide orient="horz" pos="4320"/>
        <p:guide orient="horz" pos="686"/>
        <p:guide orient="horz" pos="867"/>
        <p:guide orient="horz" pos="27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6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E23B0-7AFB-419F-88ED-9863E094EC0D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15618-F096-47F9-A2E0-5659E5968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240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5285D-17DA-46D2-B85E-415AE4A2D072}" type="datetimeFigureOut">
              <a:rPr lang="hu-HU" smtClean="0"/>
              <a:t>2023. 10. 04.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888AF-150B-475B-AD96-7A67F59CA5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637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888AF-150B-475B-AD96-7A67F59CA59F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4195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888AF-150B-475B-AD96-7A67F59CA59F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9830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888AF-150B-475B-AD96-7A67F59CA59F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1778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888AF-150B-475B-AD96-7A67F59CA59F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6287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888AF-150B-475B-AD96-7A67F59CA59F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1532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888AF-150B-475B-AD96-7A67F59CA59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7013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888AF-150B-475B-AD96-7A67F59CA59F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8143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dirty="0"/>
              <a:t>GRATULÁLOK, RENDKÍVÜL OKOS VAGY! NAGYON JÓK AZ ADOTTSÁGAID! - GRATULÁLOK, LÁTSZIK, HOGY NAGYON KEMÉNYEN DOLGOZTÁL.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888AF-150B-475B-AD96-7A67F59CA59F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7034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888AF-150B-475B-AD96-7A67F59CA59F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4864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dirty="0"/>
              <a:t>Elefántos történet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888AF-150B-475B-AD96-7A67F59CA59F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9155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888AF-150B-475B-AD96-7A67F59CA59F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6326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%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9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%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5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%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9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%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3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%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%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6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06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754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C5A4305-8538-4AC5-A69B-BA0518FA21B2}" type="datetimeFigureOut">
              <a:rPr lang="en-GB"/>
              <a:pPr>
                <a:defRPr/>
              </a:pPr>
              <a:t>04/10/2023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7" r:id="rId2"/>
    <p:sldLayoutId id="2147483712" r:id="rId3"/>
    <p:sldLayoutId id="2147483713" r:id="rId4"/>
    <p:sldLayoutId id="2147483716" r:id="rId5"/>
    <p:sldLayoutId id="2147483714" r:id="rId6"/>
    <p:sldLayoutId id="2147483715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z98sMOE5VKs" TargetMode="Externa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3614637" y="5903893"/>
            <a:ext cx="2774503" cy="954107"/>
          </a:xfrm>
          <a:prstGeom prst="rect">
            <a:avLst/>
          </a:prstGeom>
          <a:solidFill>
            <a:srgbClr val="8D6B57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Magyari Beáta</a:t>
            </a:r>
          </a:p>
          <a:p>
            <a:pPr algn="ctr"/>
            <a:r>
              <a:rPr lang="hu-HU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Karrier Iroda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698531" y="2228712"/>
            <a:ext cx="4319587" cy="49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en-US" sz="3600" b="1" dirty="0">
                <a:solidFill>
                  <a:schemeClr val="bg1"/>
                </a:solidFill>
                <a:cs typeface="Open Sans" panose="020B0606030504020204" pitchFamily="34" charset="0"/>
              </a:rPr>
              <a:t>Rögzült kontra fejlődő szemlélet</a:t>
            </a:r>
            <a:endParaRPr lang="en-GB" altLang="en-US" sz="3600" b="1" dirty="0">
              <a:solidFill>
                <a:schemeClr val="bg1"/>
              </a:solidFill>
              <a:cs typeface="Open Sans" panose="020B0606030504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608158" y="1438034"/>
            <a:ext cx="4392719" cy="37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en-US" sz="2400" b="1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Légy bátor és merj fejlődni!</a:t>
            </a:r>
            <a:endParaRPr lang="en-GB" altLang="en-US" sz="2400" b="1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753180" y="2103983"/>
            <a:ext cx="2102673" cy="2037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503808" y="1257431"/>
            <a:ext cx="4514310" cy="219055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022"/>
            <a:ext cx="3753182" cy="1022742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618" y="-9022"/>
            <a:ext cx="1265382" cy="1266453"/>
          </a:xfrm>
          <a:prstGeom prst="rect">
            <a:avLst/>
          </a:prstGeom>
          <a:scene3d>
            <a:camera prst="orthographicFront"/>
            <a:lightRig rig="flat" dir="t"/>
          </a:scene3d>
          <a:sp3d prstMaterial="softEdge">
            <a:bevelT/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-341745" y="625030"/>
            <a:ext cx="5450426" cy="620713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hu-HU" altLang="en-US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Páros beszélgetés</a:t>
            </a:r>
            <a:endParaRPr lang="en-GB" alt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6034" y="2297736"/>
            <a:ext cx="8280400" cy="1908215"/>
          </a:xfrm>
          <a:prstGeom prst="rect">
            <a:avLst/>
          </a:prstGeom>
          <a:solidFill>
            <a:schemeClr val="bg1"/>
          </a:solidFill>
        </p:spPr>
        <p:txBody>
          <a:bodyPr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 fontAlgn="auto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hu-HU" sz="1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 algn="l" fontAlgn="auto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18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Idézz fel egy olyan esetet, amikor téged vagy valakit a </a:t>
            </a:r>
            <a:r>
              <a:rPr lang="hu-HU" sz="18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környezetedben</a:t>
            </a:r>
            <a:r>
              <a:rPr lang="hu-HU" sz="18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kudarc ért, viszont sikerült átértékelni utólag a történteket és mára már tanulási helyzetként tekinteni rá. Mi volt az, ami segített abban, hogy más szemszögből lásd/lássa a helyzetet? Mit tanultál/tanult meg belőle?</a:t>
            </a:r>
          </a:p>
          <a:p>
            <a:pPr marL="285750" indent="-285750" algn="l" fontAlgn="auto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hu-HU" sz="1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40655A09-2E10-4983-B5AF-24E453ADEDE4}"/>
              </a:ext>
            </a:extLst>
          </p:cNvPr>
          <p:cNvSpPr/>
          <p:nvPr/>
        </p:nvSpPr>
        <p:spPr bwMode="auto">
          <a:xfrm>
            <a:off x="190561" y="2099928"/>
            <a:ext cx="8571345" cy="2303829"/>
          </a:xfrm>
          <a:prstGeom prst="roundRect">
            <a:avLst>
              <a:gd name="adj" fmla="val 461"/>
            </a:avLst>
          </a:prstGeom>
          <a:solidFill>
            <a:schemeClr val="bg1">
              <a:alpha val="90000"/>
            </a:schemeClr>
          </a:solidFill>
          <a:ln w="254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</a:pPr>
            <a:r>
              <a:rPr lang="hu-HU" altLang="en-US" sz="3200" b="1" i="1" dirty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</a:t>
            </a:r>
            <a:r>
              <a:rPr lang="en-GB" altLang="en-US" sz="3200" b="1" i="1" dirty="0" err="1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Akár</a:t>
            </a:r>
            <a:r>
              <a:rPr lang="en-GB" altLang="en-US" sz="3200" b="1" i="1" dirty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sz="3200" b="1" i="1" dirty="0" err="1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azt</a:t>
            </a:r>
            <a:r>
              <a:rPr lang="en-GB" altLang="en-US" sz="3200" b="1" i="1" dirty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sz="3200" b="1" i="1" dirty="0" err="1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hiszed</a:t>
            </a:r>
            <a:r>
              <a:rPr lang="en-GB" altLang="en-US" sz="3200" b="1" i="1" dirty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altLang="en-US" sz="3200" b="1" i="1" dirty="0" err="1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hogy</a:t>
            </a:r>
            <a:r>
              <a:rPr lang="en-GB" altLang="en-US" sz="3200" b="1" i="1" dirty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meg </a:t>
            </a:r>
            <a:r>
              <a:rPr lang="en-GB" altLang="en-US" sz="3200" b="1" i="1" dirty="0" err="1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tudod</a:t>
            </a:r>
            <a:r>
              <a:rPr lang="en-GB" altLang="en-US" sz="3200" b="1" i="1" dirty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sz="3200" b="1" i="1" dirty="0" err="1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tenni</a:t>
            </a:r>
            <a:r>
              <a:rPr lang="en-GB" altLang="en-US" sz="3200" b="1" i="1" dirty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altLang="en-US" sz="3200" b="1" i="1" dirty="0" err="1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akár</a:t>
            </a:r>
            <a:r>
              <a:rPr lang="en-GB" altLang="en-US" sz="3200" b="1" i="1" dirty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sz="3200" b="1" i="1" dirty="0" err="1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azt</a:t>
            </a:r>
            <a:r>
              <a:rPr lang="en-GB" altLang="en-US" sz="3200" b="1" i="1" dirty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altLang="en-US" sz="3200" b="1" i="1" dirty="0" err="1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hogy</a:t>
            </a:r>
            <a:r>
              <a:rPr lang="en-GB" altLang="en-US" sz="3200" b="1" i="1" dirty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sz="3200" b="1" i="1" dirty="0" err="1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nem</a:t>
            </a:r>
            <a:r>
              <a:rPr lang="en-GB" altLang="en-US" sz="3200" b="1" i="1" dirty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GB" altLang="en-US" sz="3200" b="1" i="1" dirty="0" err="1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mindig</a:t>
            </a:r>
            <a:r>
              <a:rPr lang="en-GB" altLang="en-US" sz="3200" b="1" i="1" dirty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sz="3200" b="1" i="1" dirty="0" err="1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igazad</a:t>
            </a:r>
            <a:r>
              <a:rPr lang="en-GB" altLang="en-US" sz="3200" b="1" i="1" dirty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van!” </a:t>
            </a:r>
            <a:r>
              <a:rPr lang="hu-HU" altLang="en-US" sz="3200" b="1" i="1" dirty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altLang="en-US" sz="3200" b="1" dirty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Henry Ford</a:t>
            </a:r>
            <a:endParaRPr lang="en-GB" altLang="en-US" sz="3200" b="1" dirty="0">
              <a:solidFill>
                <a:schemeClr val="accent3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65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605" y="463603"/>
            <a:ext cx="6029325" cy="602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611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72" y="952303"/>
            <a:ext cx="6816436" cy="545314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534106" y="2684076"/>
            <a:ext cx="3180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„Erre nem vagyok alkalmas!”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723225" y="3768402"/>
            <a:ext cx="3020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/>
              <a:t>„Sose voltam jó matekos…”</a:t>
            </a:r>
          </a:p>
        </p:txBody>
      </p:sp>
      <p:sp>
        <p:nvSpPr>
          <p:cNvPr id="6" name="Téglalap 5"/>
          <p:cNvSpPr/>
          <p:nvPr/>
        </p:nvSpPr>
        <p:spPr>
          <a:xfrm>
            <a:off x="1534106" y="152123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/>
              <a:t>„Azok, akik túl sokat kockáztatnak, végül mind a híd alatt kötnek ki.”</a:t>
            </a:r>
          </a:p>
        </p:txBody>
      </p:sp>
      <p:sp>
        <p:nvSpPr>
          <p:cNvPr id="7" name="Téglalap 6"/>
          <p:cNvSpPr/>
          <p:nvPr/>
        </p:nvSpPr>
        <p:spPr>
          <a:xfrm>
            <a:off x="2437225" y="326325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/>
              <a:t>„Csak azok juthatnak előbbre, akiknek jó kapcsolataik vannak.”</a:t>
            </a:r>
          </a:p>
        </p:txBody>
      </p:sp>
      <p:sp>
        <p:nvSpPr>
          <p:cNvPr id="8" name="Téglalap 7"/>
          <p:cNvSpPr/>
          <p:nvPr/>
        </p:nvSpPr>
        <p:spPr>
          <a:xfrm>
            <a:off x="3169852" y="4790983"/>
            <a:ext cx="4775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„Te ehhez még túl fiatal (már túl öreg) vagy.”</a:t>
            </a:r>
          </a:p>
        </p:txBody>
      </p:sp>
      <p:sp>
        <p:nvSpPr>
          <p:cNvPr id="14" name="Téglalap 13"/>
          <p:cNvSpPr/>
          <p:nvPr/>
        </p:nvSpPr>
        <p:spPr>
          <a:xfrm>
            <a:off x="1891161" y="5540279"/>
            <a:ext cx="56469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 „Semmi nincs ingyen! / Meg lesz ennek a böjtje.”</a:t>
            </a:r>
          </a:p>
        </p:txBody>
      </p:sp>
      <p:sp>
        <p:nvSpPr>
          <p:cNvPr id="18" name="Téglalap 17"/>
          <p:cNvSpPr/>
          <p:nvPr/>
        </p:nvSpPr>
        <p:spPr>
          <a:xfrm>
            <a:off x="4585090" y="2246267"/>
            <a:ext cx="3572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 </a:t>
            </a:r>
            <a:r>
              <a:rPr lang="hu-HU" sz="2000" dirty="0"/>
              <a:t>„Most már túl késő változtatni!”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2382982" y="-1804"/>
            <a:ext cx="5134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FFFF00"/>
                </a:solidFill>
              </a:rPr>
              <a:t>A MEGHATÁROZÓ GONDOLAT MEGVALÓSÍTÁSRA TÖREKSZIK!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5252551" y="4304327"/>
            <a:ext cx="2628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„Nincs nyelvérzékem…”</a:t>
            </a:r>
          </a:p>
        </p:txBody>
      </p:sp>
    </p:spTree>
    <p:extLst>
      <p:ext uri="{BB962C8B-B14F-4D97-AF65-F5344CB8AC3E}">
        <p14:creationId xmlns:p14="http://schemas.microsoft.com/office/powerpoint/2010/main" val="359380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4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alphaModFix amt="8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01515" y="3385274"/>
            <a:ext cx="7223324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Mi az igazságtartalma annak a korlátnak?</a:t>
            </a:r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Miért ragaszkodunk ehhez a </a:t>
            </a:r>
            <a:r>
              <a:rPr lang="hu-HU" dirty="0" err="1"/>
              <a:t>hiedelmünkhöz</a:t>
            </a:r>
            <a:r>
              <a:rPr lang="hu-HU" dirty="0"/>
              <a:t>? Mit tesz lehetővé nekünk?</a:t>
            </a:r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Milyen lenne az életünk e hiedelem nélkül?</a:t>
            </a:r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05368" y="1214762"/>
            <a:ext cx="528809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téves meggyőződések, amelyek megakadályozzák, hogy megvalósítsuk azt, amit szeretnénk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08192" y="2262077"/>
            <a:ext cx="409595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C00000"/>
                </a:solidFill>
              </a:rPr>
              <a:t>TUDATOSÍTÁS + OLDÁS/ÁTKERETEZÉS</a:t>
            </a:r>
          </a:p>
        </p:txBody>
      </p:sp>
      <p:sp>
        <p:nvSpPr>
          <p:cNvPr id="4" name="Téglalap 3"/>
          <p:cNvSpPr/>
          <p:nvPr/>
        </p:nvSpPr>
        <p:spPr>
          <a:xfrm>
            <a:off x="201515" y="371825"/>
            <a:ext cx="448712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hu-HU" altLang="en-US" sz="3600" b="1" dirty="0">
                <a:solidFill>
                  <a:srgbClr val="69884A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Korlátozó hiedelmeink</a:t>
            </a:r>
          </a:p>
        </p:txBody>
      </p:sp>
    </p:spTree>
    <p:extLst>
      <p:ext uri="{BB962C8B-B14F-4D97-AF65-F5344CB8AC3E}">
        <p14:creationId xmlns:p14="http://schemas.microsoft.com/office/powerpoint/2010/main" val="32249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98sMOE5VK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499" y="0"/>
            <a:ext cx="9124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40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604043"/>
            <a:ext cx="9144000" cy="620713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hu-HU" altLang="en-US" sz="3600" b="1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Szemléletváltás</a:t>
            </a:r>
            <a:endParaRPr lang="en-GB" altLang="en-US" sz="3600" b="1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Tartalom hely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835" y="1224756"/>
            <a:ext cx="4682330" cy="553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46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604043"/>
            <a:ext cx="9144000" cy="620713"/>
          </a:xfrm>
          <a:prstGeom prst="rect">
            <a:avLst/>
          </a:prstGeom>
          <a:noFill/>
        </p:spPr>
        <p:txBody>
          <a:bodyPr/>
          <a:lstStyle/>
          <a:p>
            <a:r>
              <a:rPr lang="hu-HU" altLang="en-US" sz="3600" b="1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Szemléletváltás</a:t>
            </a:r>
            <a:endParaRPr lang="en-GB" altLang="en-US" sz="3600" b="1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Tartalom hely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92" y="1288094"/>
            <a:ext cx="5029156" cy="548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53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57019" y="692727"/>
            <a:ext cx="9144000" cy="620713"/>
          </a:xfrm>
          <a:prstGeom prst="rect">
            <a:avLst/>
          </a:prstGeom>
          <a:noFill/>
        </p:spPr>
        <p:txBody>
          <a:bodyPr/>
          <a:lstStyle/>
          <a:p>
            <a:r>
              <a:rPr lang="hu-HU" altLang="en-US" sz="3600" b="1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Szemléletváltás</a:t>
            </a:r>
            <a:endParaRPr lang="en-GB" altLang="en-US" sz="3600" b="1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321" y="1313440"/>
            <a:ext cx="4915396" cy="536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42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yamatábra: Bekötés 1"/>
          <p:cNvSpPr/>
          <p:nvPr/>
        </p:nvSpPr>
        <p:spPr>
          <a:xfrm>
            <a:off x="1740665" y="1092553"/>
            <a:ext cx="6059277" cy="55965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4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21" y="2193298"/>
            <a:ext cx="4305564" cy="3395078"/>
          </a:xfrm>
          <a:prstGeom prst="rect">
            <a:avLst/>
          </a:prstGeom>
        </p:spPr>
      </p:pic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2423365" y="223019"/>
            <a:ext cx="4307941" cy="620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hu-HU" altLang="en-US" sz="3600" b="1" dirty="0">
                <a:solidFill>
                  <a:srgbClr val="698F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Szemléletváltás</a:t>
            </a:r>
            <a:endParaRPr lang="en-GB" altLang="en-US" sz="3600" b="1" dirty="0">
              <a:solidFill>
                <a:srgbClr val="698F4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878376" y="3383005"/>
            <a:ext cx="5783854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6000" dirty="0"/>
              <a:t>SZABAD HIBÁZNI!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42772" y="1279637"/>
            <a:ext cx="3349497" cy="6207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u-HU" altLang="en-US" sz="3600" b="1" dirty="0">
                <a:solidFill>
                  <a:srgbClr val="698F4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KUDARC</a:t>
            </a:r>
            <a:br>
              <a:rPr lang="hu-HU" altLang="en-US" sz="3600" b="1" dirty="0">
                <a:solidFill>
                  <a:srgbClr val="698F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altLang="en-US" sz="3600" b="1" dirty="0">
              <a:solidFill>
                <a:srgbClr val="698F4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Szorzás 6"/>
          <p:cNvSpPr/>
          <p:nvPr/>
        </p:nvSpPr>
        <p:spPr>
          <a:xfrm>
            <a:off x="1878376" y="730225"/>
            <a:ext cx="1255922" cy="168558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17607" y="1288873"/>
            <a:ext cx="3338111" cy="6207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u-HU" altLang="en-US" sz="3600" b="1" dirty="0">
                <a:solidFill>
                  <a:srgbClr val="698F4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TAPASZTALAT</a:t>
            </a:r>
            <a:br>
              <a:rPr lang="hu-HU" altLang="en-US" sz="3600" b="1" dirty="0">
                <a:solidFill>
                  <a:srgbClr val="698F4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altLang="en-US" sz="3600" b="1" dirty="0">
              <a:solidFill>
                <a:srgbClr val="698F43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40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yamatábra: Bekötés 1"/>
          <p:cNvSpPr/>
          <p:nvPr/>
        </p:nvSpPr>
        <p:spPr>
          <a:xfrm>
            <a:off x="1740665" y="1092553"/>
            <a:ext cx="6059277" cy="55965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400" dirty="0"/>
          </a:p>
        </p:txBody>
      </p:sp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2423365" y="223019"/>
            <a:ext cx="4307941" cy="620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hu-HU" altLang="en-US" sz="3600" b="1" dirty="0">
                <a:solidFill>
                  <a:srgbClr val="698F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Szemléletváltás</a:t>
            </a:r>
            <a:endParaRPr lang="en-GB" altLang="en-US" sz="3600" b="1" dirty="0">
              <a:solidFill>
                <a:srgbClr val="698F4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916847" y="3167562"/>
            <a:ext cx="5749335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4400" dirty="0"/>
              <a:t>HASZNÁLD A KOMMUNIKÁCIÓDBAN!</a:t>
            </a:r>
          </a:p>
        </p:txBody>
      </p:sp>
    </p:spTree>
    <p:extLst>
      <p:ext uri="{BB962C8B-B14F-4D97-AF65-F5344CB8AC3E}">
        <p14:creationId xmlns:p14="http://schemas.microsoft.com/office/powerpoint/2010/main" val="85081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59" y="981812"/>
            <a:ext cx="6058155" cy="484652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5" y="85080"/>
            <a:ext cx="8299985" cy="663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604043"/>
            <a:ext cx="9144000" cy="620713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hu-HU" altLang="en-US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Fejlődő szemlélet</a:t>
            </a:r>
            <a:endParaRPr lang="en-GB" alt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FA6325E-F508-4DA5-8438-9EA2120D0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196054"/>
              </p:ext>
            </p:extLst>
          </p:nvPr>
        </p:nvGraphicFramePr>
        <p:xfrm>
          <a:off x="431800" y="1397000"/>
          <a:ext cx="8472055" cy="4892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40200">
                  <a:extLst>
                    <a:ext uri="{9D8B030D-6E8A-4147-A177-3AD203B41FA5}">
                      <a16:colId xmlns:a16="http://schemas.microsoft.com/office/drawing/2014/main" val="703127427"/>
                    </a:ext>
                  </a:extLst>
                </a:gridCol>
                <a:gridCol w="4331855">
                  <a:extLst>
                    <a:ext uri="{9D8B030D-6E8A-4147-A177-3AD203B41FA5}">
                      <a16:colId xmlns:a16="http://schemas.microsoft.com/office/drawing/2014/main" val="7451835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solidFill>
                      <a:srgbClr val="698F4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698F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100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698F4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577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698F4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17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698F4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921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698F4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250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698F4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765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698F4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552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698F4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733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698F4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462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698F4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360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698F4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484126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AF7F4085-FE64-4EBB-8B77-04E0124D2410}"/>
              </a:ext>
            </a:extLst>
          </p:cNvPr>
          <p:cNvSpPr txBox="1"/>
          <p:nvPr/>
        </p:nvSpPr>
        <p:spPr>
          <a:xfrm>
            <a:off x="431800" y="1539797"/>
            <a:ext cx="414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Ahelyett, hogy…</a:t>
            </a:r>
            <a:endParaRPr lang="en-GB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40854E-5C4B-4491-8AA0-AE79CE13B80B}"/>
              </a:ext>
            </a:extLst>
          </p:cNvPr>
          <p:cNvSpPr txBox="1"/>
          <p:nvPr/>
        </p:nvSpPr>
        <p:spPr>
          <a:xfrm>
            <a:off x="4599703" y="1539705"/>
            <a:ext cx="414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Gondolj arra, hogy</a:t>
            </a:r>
            <a:r>
              <a:rPr lang="en-GB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189A64-7D59-4763-A5A6-6202C4C47143}"/>
              </a:ext>
            </a:extLst>
          </p:cNvPr>
          <p:cNvSpPr txBox="1"/>
          <p:nvPr/>
        </p:nvSpPr>
        <p:spPr>
          <a:xfrm>
            <a:off x="431800" y="2332017"/>
            <a:ext cx="414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Nem vagyok jó benne</a:t>
            </a:r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3A65CD-C1D3-410F-8FFB-9C61E19B9A03}"/>
              </a:ext>
            </a:extLst>
          </p:cNvPr>
          <p:cNvSpPr txBox="1"/>
          <p:nvPr/>
        </p:nvSpPr>
        <p:spPr>
          <a:xfrm>
            <a:off x="4572000" y="2051742"/>
            <a:ext cx="3897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 az, ami még hiányzik?</a:t>
            </a:r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Nem tudom MÉG elvégezni.</a:t>
            </a:r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Több gyakorlásra van szükségem.</a:t>
            </a:r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7BC916-ECDC-4FAF-A0B3-7926F77A6611}"/>
              </a:ext>
            </a:extLst>
          </p:cNvPr>
          <p:cNvSpPr txBox="1"/>
          <p:nvPr/>
        </p:nvSpPr>
        <p:spPr>
          <a:xfrm>
            <a:off x="431801" y="2960689"/>
            <a:ext cx="3906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Feladom</a:t>
            </a:r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6AADA1-01A5-48C8-8851-C40960F54DCC}"/>
              </a:ext>
            </a:extLst>
          </p:cNvPr>
          <p:cNvSpPr txBox="1"/>
          <p:nvPr/>
        </p:nvSpPr>
        <p:spPr>
          <a:xfrm>
            <a:off x="4572000" y="2958947"/>
            <a:ext cx="4140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Megpróbálom egy másik módszerrel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C02B95-2B26-4E5A-9974-EC5932EBC174}"/>
              </a:ext>
            </a:extLst>
          </p:cNvPr>
          <p:cNvSpPr txBox="1"/>
          <p:nvPr/>
        </p:nvSpPr>
        <p:spPr>
          <a:xfrm>
            <a:off x="431797" y="3329378"/>
            <a:ext cx="3589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Elég jó lesz így</a:t>
            </a:r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55CFFE-5BFB-4999-BCB8-566354A4D4BF}"/>
              </a:ext>
            </a:extLst>
          </p:cNvPr>
          <p:cNvSpPr txBox="1"/>
          <p:nvPr/>
        </p:nvSpPr>
        <p:spPr>
          <a:xfrm>
            <a:off x="4572000" y="3340290"/>
            <a:ext cx="414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Ez a legjobb, amit ki tudok hozni belőle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E7EF45-2ABD-478A-8DA3-C9ACDC1E422A}"/>
              </a:ext>
            </a:extLst>
          </p:cNvPr>
          <p:cNvSpPr txBox="1"/>
          <p:nvPr/>
        </p:nvSpPr>
        <p:spPr>
          <a:xfrm>
            <a:off x="431801" y="3698587"/>
            <a:ext cx="3589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Képtelen vagyok jobban elvégezni</a:t>
            </a:r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AA4E74-B67B-44E3-83B1-DE51C52C8E85}"/>
              </a:ext>
            </a:extLst>
          </p:cNvPr>
          <p:cNvSpPr txBox="1"/>
          <p:nvPr/>
        </p:nvSpPr>
        <p:spPr>
          <a:xfrm>
            <a:off x="4571998" y="3704914"/>
            <a:ext cx="414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Mindig képes vagyok egy keveset fejlődni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230B0C-2DE6-4FD7-A860-94C7C188D2C4}"/>
              </a:ext>
            </a:extLst>
          </p:cNvPr>
          <p:cNvSpPr txBox="1"/>
          <p:nvPr/>
        </p:nvSpPr>
        <p:spPr>
          <a:xfrm>
            <a:off x="431797" y="4078188"/>
            <a:ext cx="3589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Ez túl nehéz számomra</a:t>
            </a:r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F77444-F0BE-4596-8C5F-697E63470BC1}"/>
              </a:ext>
            </a:extLst>
          </p:cNvPr>
          <p:cNvSpPr txBox="1"/>
          <p:nvPr/>
        </p:nvSpPr>
        <p:spPr>
          <a:xfrm>
            <a:off x="4479636" y="4034509"/>
            <a:ext cx="4350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Kell egy kis időt és erőfeszítést beletennem.</a:t>
            </a:r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168CC7-F095-470A-B8D9-4407AC27A41A}"/>
              </a:ext>
            </a:extLst>
          </p:cNvPr>
          <p:cNvSpPr txBox="1"/>
          <p:nvPr/>
        </p:nvSpPr>
        <p:spPr>
          <a:xfrm>
            <a:off x="431796" y="4446988"/>
            <a:ext cx="3701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Soha nem leszek olyan okos</a:t>
            </a:r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37B9137-A42E-4C8D-AF7C-1611DDD6114D}"/>
              </a:ext>
            </a:extLst>
          </p:cNvPr>
          <p:cNvSpPr txBox="1"/>
          <p:nvPr/>
        </p:nvSpPr>
        <p:spPr>
          <a:xfrm>
            <a:off x="4571995" y="4453315"/>
            <a:ext cx="4140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Megtanulom, hogyan kell ezt csinálni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E47CA7-502E-4C24-8B71-C571AB25B2F9}"/>
              </a:ext>
            </a:extLst>
          </p:cNvPr>
          <p:cNvSpPr txBox="1"/>
          <p:nvPr/>
        </p:nvSpPr>
        <p:spPr>
          <a:xfrm>
            <a:off x="431795" y="4826024"/>
            <a:ext cx="4318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Egyszerűen nem tudom hogyan csináljam</a:t>
            </a:r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6C0FF0C-6A42-4260-B4DE-DC930262CA15}"/>
              </a:ext>
            </a:extLst>
          </p:cNvPr>
          <p:cNvSpPr txBox="1"/>
          <p:nvPr/>
        </p:nvSpPr>
        <p:spPr>
          <a:xfrm>
            <a:off x="4528151" y="4810035"/>
            <a:ext cx="4405746" cy="347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Milyen erőforrásaimat hívhatom segítségül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CC3C0A-A2E1-448F-A4AA-1F8618DD7178}"/>
              </a:ext>
            </a:extLst>
          </p:cNvPr>
          <p:cNvSpPr txBox="1"/>
          <p:nvPr/>
        </p:nvSpPr>
        <p:spPr>
          <a:xfrm>
            <a:off x="431803" y="5188911"/>
            <a:ext cx="3701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Már jó vagyok benne.</a:t>
            </a:r>
            <a:endParaRPr lang="en-GB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A38E6CA-4303-4E01-9BFA-C5112A77774A}"/>
              </a:ext>
            </a:extLst>
          </p:cNvPr>
          <p:cNvSpPr txBox="1"/>
          <p:nvPr/>
        </p:nvSpPr>
        <p:spPr>
          <a:xfrm>
            <a:off x="4572002" y="5195238"/>
            <a:ext cx="414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Hogyan lehetek még jobb benne?</a:t>
            </a:r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18D02C-FDF4-44D0-9B64-89EE24D19752}"/>
              </a:ext>
            </a:extLst>
          </p:cNvPr>
          <p:cNvSpPr txBox="1"/>
          <p:nvPr/>
        </p:nvSpPr>
        <p:spPr>
          <a:xfrm>
            <a:off x="431795" y="5565619"/>
            <a:ext cx="3403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Félek, hogy hibázni fogok</a:t>
            </a:r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A7DDD65-4EAF-48CE-B489-82B910E91DFF}"/>
              </a:ext>
            </a:extLst>
          </p:cNvPr>
          <p:cNvSpPr txBox="1"/>
          <p:nvPr/>
        </p:nvSpPr>
        <p:spPr>
          <a:xfrm>
            <a:off x="4528151" y="5571946"/>
            <a:ext cx="4361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hibák a tanulásról és a fejlődésről szólnak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9BBDA8-80B3-46F0-B170-8298CF7449C6}"/>
              </a:ext>
            </a:extLst>
          </p:cNvPr>
          <p:cNvSpPr txBox="1"/>
          <p:nvPr/>
        </p:nvSpPr>
        <p:spPr>
          <a:xfrm>
            <a:off x="431803" y="5927170"/>
            <a:ext cx="3776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Képtelen elvégezni a feladatot.</a:t>
            </a:r>
            <a:endParaRPr lang="en-GB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14CD783-A02E-48F9-B580-9249605F9CFA}"/>
              </a:ext>
            </a:extLst>
          </p:cNvPr>
          <p:cNvSpPr txBox="1"/>
          <p:nvPr/>
        </p:nvSpPr>
        <p:spPr>
          <a:xfrm>
            <a:off x="4572002" y="5933497"/>
            <a:ext cx="414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Mivel segíthetek neki, hogy megértse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6823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604043"/>
            <a:ext cx="9144000" cy="620713"/>
          </a:xfrm>
          <a:prstGeom prst="rect">
            <a:avLst/>
          </a:prstGeom>
          <a:noFill/>
        </p:spPr>
        <p:txBody>
          <a:bodyPr/>
          <a:lstStyle/>
          <a:p>
            <a:r>
              <a:rPr lang="hu-HU" altLang="en-US" sz="3600" b="1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Fejlődő szemlélet</a:t>
            </a:r>
            <a:r>
              <a:rPr lang="en-GB" altLang="en-US" sz="3600" b="1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hu-HU" altLang="en-US" sz="3600" b="1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 „MÉG” hatalma</a:t>
            </a:r>
            <a:endParaRPr lang="en-GB" altLang="en-US" sz="3600" b="1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994" y="1580909"/>
            <a:ext cx="3031282" cy="355481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  <a:defRPr/>
            </a:pPr>
            <a:r>
              <a:rPr lang="hu-HU" sz="1800" dirty="0">
                <a:latin typeface="+mn-lt"/>
                <a:ea typeface="Open Sans" pitchFamily="34" charset="0"/>
                <a:cs typeface="Open Sans" pitchFamily="34" charset="0"/>
              </a:rPr>
              <a:t>nem vagyok képes rá.</a:t>
            </a:r>
          </a:p>
          <a:p>
            <a:pPr algn="l" fontAlgn="auto">
              <a:spcAft>
                <a:spcPts val="600"/>
              </a:spcAft>
              <a:defRPr/>
            </a:pP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l" fontAlgn="auto">
              <a:spcAft>
                <a:spcPts val="600"/>
              </a:spcAft>
              <a:defRPr/>
            </a:pP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l" fontAlgn="auto">
              <a:spcAft>
                <a:spcPts val="600"/>
              </a:spcAft>
              <a:defRPr/>
            </a:pPr>
            <a:r>
              <a:rPr lang="hu-H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" pitchFamily="34" charset="0"/>
                <a:cs typeface="Open Sans" pitchFamily="34" charset="0"/>
              </a:rPr>
              <a:t>nem vagyok elég jó  benne.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  <a:p>
            <a:pPr algn="l" fontAlgn="auto">
              <a:spcAft>
                <a:spcPts val="600"/>
              </a:spcAft>
              <a:defRPr/>
            </a:pPr>
            <a:endParaRPr lang="hu-HU" sz="18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l" fontAlgn="auto">
              <a:spcAft>
                <a:spcPts val="600"/>
              </a:spcAft>
              <a:defRPr/>
            </a:pP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l" fontAlgn="auto">
              <a:spcAft>
                <a:spcPts val="600"/>
              </a:spcAft>
              <a:defRPr/>
            </a:pPr>
            <a:r>
              <a:rPr lang="hu-H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" pitchFamily="34" charset="0"/>
                <a:cs typeface="Open Sans" pitchFamily="34" charset="0"/>
              </a:rPr>
              <a:t>nem értem.</a:t>
            </a:r>
          </a:p>
          <a:p>
            <a:pPr algn="l" fontAlgn="auto">
              <a:spcAft>
                <a:spcPts val="600"/>
              </a:spcAft>
              <a:defRPr/>
            </a:pPr>
            <a:endParaRPr lang="hu-HU" sz="18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l" fontAlgn="auto">
              <a:spcAft>
                <a:spcPts val="600"/>
              </a:spcAft>
              <a:defRPr/>
            </a:pP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l" fontAlgn="auto">
              <a:spcAft>
                <a:spcPts val="600"/>
              </a:spcAft>
              <a:defRPr/>
            </a:pPr>
            <a:r>
              <a:rPr lang="hu-H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" pitchFamily="34" charset="0"/>
                <a:cs typeface="Open Sans" pitchFamily="34" charset="0"/>
              </a:rPr>
              <a:t>nem tudom.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8E7FA60-718D-4A24-911A-5B012149682E}"/>
              </a:ext>
            </a:extLst>
          </p:cNvPr>
          <p:cNvSpPr txBox="1">
            <a:spLocks/>
          </p:cNvSpPr>
          <p:nvPr/>
        </p:nvSpPr>
        <p:spPr>
          <a:xfrm>
            <a:off x="351836" y="1530658"/>
            <a:ext cx="728817" cy="461665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  <a:defRPr/>
            </a:pPr>
            <a:r>
              <a:rPr lang="hu-HU" sz="2400" b="1" dirty="0">
                <a:solidFill>
                  <a:srgbClr val="FF0000"/>
                </a:solidFill>
                <a:latin typeface="+mn-lt"/>
                <a:ea typeface="Open Sans" pitchFamily="34" charset="0"/>
                <a:cs typeface="Open Sans" pitchFamily="34" charset="0"/>
              </a:rPr>
              <a:t>Még</a:t>
            </a:r>
            <a:endParaRPr lang="en-GB" sz="2400" b="1" dirty="0">
              <a:solidFill>
                <a:srgbClr val="FF0000"/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013ACE-A13B-494F-978E-2C6BF3E16A78}"/>
              </a:ext>
            </a:extLst>
          </p:cNvPr>
          <p:cNvSpPr txBox="1">
            <a:spLocks/>
          </p:cNvSpPr>
          <p:nvPr/>
        </p:nvSpPr>
        <p:spPr>
          <a:xfrm>
            <a:off x="351836" y="2571473"/>
            <a:ext cx="814490" cy="461665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  <a:defRPr/>
            </a:pPr>
            <a:r>
              <a:rPr lang="hu-HU" sz="2400" b="1" dirty="0">
                <a:solidFill>
                  <a:srgbClr val="FF0000"/>
                </a:solidFill>
                <a:latin typeface="+mn-lt"/>
                <a:ea typeface="Open Sans" pitchFamily="34" charset="0"/>
                <a:cs typeface="Open Sans" pitchFamily="34" charset="0"/>
              </a:rPr>
              <a:t>Még</a:t>
            </a:r>
            <a:endParaRPr lang="en-GB" sz="2400" b="1" dirty="0">
              <a:solidFill>
                <a:srgbClr val="FF0000"/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EE398C1-0C17-4F96-9BA8-C8F5599BE38A}"/>
              </a:ext>
            </a:extLst>
          </p:cNvPr>
          <p:cNvSpPr txBox="1">
            <a:spLocks/>
          </p:cNvSpPr>
          <p:nvPr/>
        </p:nvSpPr>
        <p:spPr>
          <a:xfrm>
            <a:off x="322658" y="3633248"/>
            <a:ext cx="757995" cy="461665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  <a:defRPr/>
            </a:pPr>
            <a:r>
              <a:rPr lang="hu-HU" sz="2400" b="1" dirty="0">
                <a:solidFill>
                  <a:srgbClr val="FF0000"/>
                </a:solidFill>
                <a:latin typeface="+mn-lt"/>
                <a:ea typeface="Open Sans" pitchFamily="34" charset="0"/>
                <a:cs typeface="Open Sans" pitchFamily="34" charset="0"/>
              </a:rPr>
              <a:t>Még</a:t>
            </a:r>
            <a:endParaRPr lang="en-GB" sz="2400" b="1" dirty="0">
              <a:solidFill>
                <a:srgbClr val="FF0000"/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472625-E499-4CCC-B79D-36C1FC2D57ED}"/>
              </a:ext>
            </a:extLst>
          </p:cNvPr>
          <p:cNvSpPr txBox="1">
            <a:spLocks/>
          </p:cNvSpPr>
          <p:nvPr/>
        </p:nvSpPr>
        <p:spPr>
          <a:xfrm>
            <a:off x="351836" y="4674063"/>
            <a:ext cx="715158" cy="461665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  <a:defRPr/>
            </a:pPr>
            <a:r>
              <a:rPr lang="hu-HU" sz="2400" b="1" dirty="0">
                <a:solidFill>
                  <a:srgbClr val="FF0000"/>
                </a:solidFill>
                <a:latin typeface="+mn-lt"/>
                <a:ea typeface="Open Sans" pitchFamily="34" charset="0"/>
                <a:cs typeface="Open Sans" pitchFamily="34" charset="0"/>
              </a:rPr>
              <a:t>Még</a:t>
            </a:r>
            <a:endParaRPr lang="en-GB" sz="2400" b="1" dirty="0">
              <a:solidFill>
                <a:srgbClr val="FF0000"/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" name="Picture 2" descr="A clock hanging on the wall&#10;&#10;Description automatically generated">
            <a:extLst>
              <a:ext uri="{FF2B5EF4-FFF2-40B4-BE49-F238E27FC236}">
                <a16:creationId xmlns:a16="http://schemas.microsoft.com/office/drawing/2014/main" id="{9E654F80-B88F-4DF2-806A-386EBE9502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455" y="1347248"/>
            <a:ext cx="3028208" cy="4572000"/>
          </a:xfrm>
          <a:prstGeom prst="rect">
            <a:avLst/>
          </a:prstGeom>
        </p:spPr>
      </p:pic>
      <p:pic>
        <p:nvPicPr>
          <p:cNvPr id="9" name="Kép 8" descr="Változá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468725"/>
            <a:ext cx="5760720" cy="6329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912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yamatábra: Bekötés 1"/>
          <p:cNvSpPr/>
          <p:nvPr/>
        </p:nvSpPr>
        <p:spPr>
          <a:xfrm>
            <a:off x="1547692" y="1100034"/>
            <a:ext cx="6059277" cy="55965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400" dirty="0"/>
          </a:p>
        </p:txBody>
      </p:sp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2423365" y="223019"/>
            <a:ext cx="4307941" cy="620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hu-HU" altLang="en-US" sz="3600" b="1" dirty="0">
                <a:solidFill>
                  <a:srgbClr val="698F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Szemléletváltás</a:t>
            </a:r>
            <a:endParaRPr lang="en-GB" altLang="en-US" sz="3600" b="1" dirty="0">
              <a:solidFill>
                <a:srgbClr val="698F4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690255" y="3011055"/>
            <a:ext cx="5763490" cy="15696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4800" dirty="0">
                <a:solidFill>
                  <a:schemeClr val="bg2">
                    <a:lumMod val="10000"/>
                  </a:schemeClr>
                </a:solidFill>
              </a:rPr>
              <a:t>ADJ VISSZAJELZÉST BÖLCSEN!</a:t>
            </a:r>
          </a:p>
        </p:txBody>
      </p:sp>
    </p:spTree>
    <p:extLst>
      <p:ext uri="{BB962C8B-B14F-4D97-AF65-F5344CB8AC3E}">
        <p14:creationId xmlns:p14="http://schemas.microsoft.com/office/powerpoint/2010/main" val="312013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2423365" y="223019"/>
            <a:ext cx="4307941" cy="620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hu-HU" altLang="en-US" sz="3600" b="1" dirty="0">
                <a:solidFill>
                  <a:srgbClr val="698F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Szemléletváltás</a:t>
            </a:r>
            <a:endParaRPr lang="en-GB" altLang="en-US" sz="3600" b="1" dirty="0">
              <a:solidFill>
                <a:srgbClr val="698F4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445306" y="1817123"/>
            <a:ext cx="4572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r>
              <a:rPr lang="hu-HU" sz="2000" dirty="0"/>
              <a:t>„Remekül kezelted a felmerülő helyzetet."</a:t>
            </a:r>
          </a:p>
        </p:txBody>
      </p:sp>
      <p:sp>
        <p:nvSpPr>
          <p:cNvPr id="13" name="Téglalap 12"/>
          <p:cNvSpPr/>
          <p:nvPr/>
        </p:nvSpPr>
        <p:spPr>
          <a:xfrm>
            <a:off x="4445306" y="3505757"/>
            <a:ext cx="45720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r>
              <a:rPr lang="hu-HU" sz="2000" dirty="0"/>
              <a:t>„Látom sok munkát fektettél ennek a kivitelezésébe.”</a:t>
            </a:r>
          </a:p>
        </p:txBody>
      </p:sp>
      <p:sp>
        <p:nvSpPr>
          <p:cNvPr id="14" name="Téglalap 13"/>
          <p:cNvSpPr/>
          <p:nvPr/>
        </p:nvSpPr>
        <p:spPr>
          <a:xfrm>
            <a:off x="4445306" y="2507552"/>
            <a:ext cx="45720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r>
              <a:rPr lang="hu-HU" sz="2000" dirty="0"/>
              <a:t>„Látom, hogy alaposan átnézted az anyagot. Pontos, precíz munkát végeztél.”</a:t>
            </a:r>
          </a:p>
        </p:txBody>
      </p:sp>
      <p:sp>
        <p:nvSpPr>
          <p:cNvPr id="12" name="Téglalap 11"/>
          <p:cNvSpPr/>
          <p:nvPr/>
        </p:nvSpPr>
        <p:spPr>
          <a:xfrm>
            <a:off x="4759733" y="4503962"/>
            <a:ext cx="3943145" cy="22467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rgbClr val="000000"/>
                </a:solidFill>
                <a:latin typeface="+mn-lt"/>
              </a:rPr>
              <a:t>„Látom, hogy nem sikerült tartanod a határidőt. Tudatában vagyok annak, hogy sok erőfeszítést teszel a projektbe, de kérlek keress meg engem előzetesen, ha úgy látod, hogy több időre van szükséged a feladat kivitelezéséhez.”</a:t>
            </a:r>
            <a:endParaRPr lang="hu-HU" sz="2000" b="0" i="0" dirty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893454" y="1065139"/>
            <a:ext cx="590777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„Nem az észt kell dicsérni, hanem a kitartást!”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608703" y="1983091"/>
            <a:ext cx="1480983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000" dirty="0"/>
              <a:t>Ügyes vagy! </a:t>
            </a:r>
          </a:p>
          <a:p>
            <a:r>
              <a:rPr lang="hu-HU" sz="2000" dirty="0"/>
              <a:t>Okos vagy!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715383" y="5164441"/>
            <a:ext cx="242361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000" dirty="0"/>
              <a:t>Lassú vagy!</a:t>
            </a:r>
          </a:p>
          <a:p>
            <a:r>
              <a:rPr lang="hu-HU" sz="2000" dirty="0"/>
              <a:t>Megbízhatatlan vagy!</a:t>
            </a:r>
          </a:p>
        </p:txBody>
      </p:sp>
      <p:cxnSp>
        <p:nvCxnSpPr>
          <p:cNvPr id="9" name="Egyenes összekötő 8"/>
          <p:cNvCxnSpPr/>
          <p:nvPr/>
        </p:nvCxnSpPr>
        <p:spPr>
          <a:xfrm flipH="1">
            <a:off x="966391" y="1775785"/>
            <a:ext cx="765605" cy="10914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 flipH="1">
            <a:off x="1349193" y="4972643"/>
            <a:ext cx="765605" cy="10914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99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2" grpId="0" animBg="1"/>
      <p:bldP spid="2" grpId="0" animBg="1"/>
      <p:bldP spid="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604043"/>
            <a:ext cx="9144000" cy="620713"/>
          </a:xfrm>
          <a:prstGeom prst="rect">
            <a:avLst/>
          </a:prstGeom>
          <a:noFill/>
        </p:spPr>
        <p:txBody>
          <a:bodyPr/>
          <a:lstStyle/>
          <a:p>
            <a:r>
              <a:rPr lang="hu-HU" altLang="en-US" sz="3600" b="1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Növekedési szemlélet</a:t>
            </a:r>
            <a:endParaRPr lang="en-GB" altLang="en-US" sz="3600" b="1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97623" y="1242824"/>
            <a:ext cx="4748754" cy="979069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rgbClr val="69884A"/>
            </a:solidFill>
          </a:ln>
        </p:spPr>
        <p:txBody>
          <a:bodyPr wrap="square" lIns="180000" tIns="180000" rIns="180000" bIns="18000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hu-HU" sz="2000" dirty="0">
                <a:latin typeface="+mn-lt"/>
                <a:ea typeface="Open Sans" pitchFamily="34" charset="0"/>
                <a:cs typeface="Open Sans" pitchFamily="34" charset="0"/>
              </a:rPr>
              <a:t>Ismerd fel/</a:t>
            </a:r>
            <a:r>
              <a:rPr lang="hu-HU" sz="2000" dirty="0" err="1">
                <a:latin typeface="+mn-lt"/>
                <a:ea typeface="Open Sans" pitchFamily="34" charset="0"/>
                <a:cs typeface="Open Sans" pitchFamily="34" charset="0"/>
              </a:rPr>
              <a:t>tudatosítsd</a:t>
            </a:r>
            <a:r>
              <a:rPr lang="hu-HU" sz="2000" dirty="0">
                <a:latin typeface="+mn-lt"/>
                <a:ea typeface="Open Sans" pitchFamily="34" charset="0"/>
                <a:cs typeface="Open Sans" pitchFamily="34" charset="0"/>
              </a:rPr>
              <a:t> a rögzült gondolkodásmódod</a:t>
            </a:r>
            <a:r>
              <a:rPr lang="en-GB" sz="2000" dirty="0">
                <a:latin typeface="+mn-lt"/>
                <a:ea typeface="Open Sans" pitchFamily="34" charset="0"/>
                <a:cs typeface="Open Sans" pitchFamily="34" charset="0"/>
              </a:rPr>
              <a:t>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81AD68-4B23-479A-8CAA-4D6D1A959186}"/>
              </a:ext>
            </a:extLst>
          </p:cNvPr>
          <p:cNvSpPr txBox="1">
            <a:spLocks/>
          </p:cNvSpPr>
          <p:nvPr/>
        </p:nvSpPr>
        <p:spPr>
          <a:xfrm>
            <a:off x="2197623" y="2894407"/>
            <a:ext cx="4748754" cy="67129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rgbClr val="69884A"/>
            </a:solidFill>
          </a:ln>
        </p:spPr>
        <p:txBody>
          <a:bodyPr wrap="square" lIns="180000" tIns="180000" rIns="180000" bIns="18000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hu-HU" sz="2000" dirty="0">
                <a:latin typeface="+mn-lt"/>
                <a:ea typeface="Open Sans" pitchFamily="34" charset="0"/>
                <a:cs typeface="Open Sans" pitchFamily="34" charset="0"/>
              </a:rPr>
              <a:t>Válaszd a növekedési szemléletet</a:t>
            </a:r>
            <a:r>
              <a:rPr lang="en-GB" sz="2000" dirty="0">
                <a:latin typeface="+mn-lt"/>
                <a:ea typeface="Open Sans" pitchFamily="34" charset="0"/>
                <a:cs typeface="Open Sans" pitchFamily="34" charset="0"/>
              </a:rPr>
              <a:t>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D27F388-EC74-47D1-8613-9771D9047576}"/>
              </a:ext>
            </a:extLst>
          </p:cNvPr>
          <p:cNvSpPr txBox="1">
            <a:spLocks/>
          </p:cNvSpPr>
          <p:nvPr/>
        </p:nvSpPr>
        <p:spPr>
          <a:xfrm>
            <a:off x="2326715" y="4361683"/>
            <a:ext cx="4748754" cy="640515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rgbClr val="69884A"/>
            </a:solidFill>
          </a:ln>
        </p:spPr>
        <p:txBody>
          <a:bodyPr wrap="square" lIns="180000" tIns="180000" rIns="180000" bIns="18000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hu-HU" sz="18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Használd a kommunikációdban</a:t>
            </a:r>
            <a:r>
              <a:rPr lang="en-GB" sz="18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4E90FEC-F141-46B2-9647-BE68F0D5C264}"/>
              </a:ext>
            </a:extLst>
          </p:cNvPr>
          <p:cNvSpPr txBox="1">
            <a:spLocks/>
          </p:cNvSpPr>
          <p:nvPr/>
        </p:nvSpPr>
        <p:spPr>
          <a:xfrm>
            <a:off x="2197623" y="5913929"/>
            <a:ext cx="4748754" cy="67129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rgbClr val="698F43"/>
            </a:solidFill>
          </a:ln>
        </p:spPr>
        <p:txBody>
          <a:bodyPr wrap="square" lIns="180000" tIns="180000" rIns="180000" bIns="18000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hu-HU" sz="2000" dirty="0">
                <a:latin typeface="+mn-lt"/>
                <a:ea typeface="Open Sans" pitchFamily="34" charset="0"/>
                <a:cs typeface="Open Sans" pitchFamily="34" charset="0"/>
              </a:rPr>
              <a:t>Cselekedj a fejlődő szemlélet szerint</a:t>
            </a:r>
            <a:r>
              <a:rPr lang="en-GB" sz="2000" dirty="0">
                <a:latin typeface="+mn-lt"/>
                <a:ea typeface="Open Sans" pitchFamily="34" charset="0"/>
                <a:cs typeface="Open Sans" pitchFamily="34" charset="0"/>
              </a:rPr>
              <a:t>.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2928B2CA-A2E0-4392-9AFC-3829735C0E01}"/>
              </a:ext>
            </a:extLst>
          </p:cNvPr>
          <p:cNvSpPr/>
          <p:nvPr/>
        </p:nvSpPr>
        <p:spPr>
          <a:xfrm>
            <a:off x="4442908" y="2337955"/>
            <a:ext cx="258184" cy="494851"/>
          </a:xfrm>
          <a:prstGeom prst="downArrow">
            <a:avLst/>
          </a:prstGeom>
          <a:solidFill>
            <a:srgbClr val="698F43"/>
          </a:solidFill>
          <a:ln>
            <a:solidFill>
              <a:srgbClr val="698F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8E18FA74-4C5F-4EAA-B4C7-5D75ABFC59BF}"/>
              </a:ext>
            </a:extLst>
          </p:cNvPr>
          <p:cNvSpPr/>
          <p:nvPr/>
        </p:nvSpPr>
        <p:spPr>
          <a:xfrm>
            <a:off x="4442908" y="3716563"/>
            <a:ext cx="258184" cy="494851"/>
          </a:xfrm>
          <a:prstGeom prst="downArrow">
            <a:avLst/>
          </a:prstGeom>
          <a:solidFill>
            <a:srgbClr val="698F43"/>
          </a:solidFill>
          <a:ln>
            <a:solidFill>
              <a:srgbClr val="698F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24887B39-BE7C-4ED5-8906-085BA48EF800}"/>
              </a:ext>
            </a:extLst>
          </p:cNvPr>
          <p:cNvSpPr/>
          <p:nvPr/>
        </p:nvSpPr>
        <p:spPr>
          <a:xfrm>
            <a:off x="4442908" y="5210638"/>
            <a:ext cx="258184" cy="494851"/>
          </a:xfrm>
          <a:prstGeom prst="downArrow">
            <a:avLst/>
          </a:prstGeom>
          <a:solidFill>
            <a:srgbClr val="698F43"/>
          </a:solidFill>
          <a:ln>
            <a:solidFill>
              <a:srgbClr val="698F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91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3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181341" y="269274"/>
            <a:ext cx="5233012" cy="234172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„Nem vallottam kudarcot, csak találtam 10 000 utat, ami nem működik.” </a:t>
            </a:r>
          </a:p>
          <a:p>
            <a:pPr algn="ctr"/>
            <a:r>
              <a:rPr lang="hu-H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Thomas Edison</a:t>
            </a:r>
          </a:p>
        </p:txBody>
      </p:sp>
      <p:sp>
        <p:nvSpPr>
          <p:cNvPr id="3" name="Téglalap 2"/>
          <p:cNvSpPr/>
          <p:nvPr/>
        </p:nvSpPr>
        <p:spPr>
          <a:xfrm>
            <a:off x="6180462" y="5838940"/>
            <a:ext cx="2963537" cy="10190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Köszönöm a figyelmet!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40655A09-2E10-4983-B5AF-24E453ADEDE4}"/>
              </a:ext>
            </a:extLst>
          </p:cNvPr>
          <p:cNvSpPr/>
          <p:nvPr/>
        </p:nvSpPr>
        <p:spPr bwMode="auto">
          <a:xfrm>
            <a:off x="5781963" y="620152"/>
            <a:ext cx="3029528" cy="2911684"/>
          </a:xfrm>
          <a:prstGeom prst="roundRect">
            <a:avLst>
              <a:gd name="adj" fmla="val 0"/>
            </a:avLst>
          </a:prstGeom>
          <a:solidFill>
            <a:schemeClr val="bg1">
              <a:alpha val="90000"/>
            </a:schemeClr>
          </a:solidFill>
          <a:ln w="254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207C1CA7-4A92-41F6-8C24-F79D09530453}"/>
              </a:ext>
            </a:extLst>
          </p:cNvPr>
          <p:cNvSpPr/>
          <p:nvPr/>
        </p:nvSpPr>
        <p:spPr bwMode="auto">
          <a:xfrm>
            <a:off x="295597" y="3805970"/>
            <a:ext cx="7791459" cy="2355366"/>
          </a:xfrm>
          <a:prstGeom prst="roundRect">
            <a:avLst>
              <a:gd name="adj" fmla="val 0"/>
            </a:avLst>
          </a:prstGeom>
          <a:solidFill>
            <a:schemeClr val="bg1">
              <a:alpha val="90000"/>
            </a:schemeClr>
          </a:solidFill>
          <a:ln w="254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GB" b="1" dirty="0">
              <a:solidFill>
                <a:srgbClr val="698F4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hu-HU" i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hu-HU" altLang="en-US" sz="1400" dirty="0">
              <a:solidFill>
                <a:srgbClr val="1C1C1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06649AFD-00BF-49D4-A9B9-85D1CC13B74E}"/>
              </a:ext>
            </a:extLst>
          </p:cNvPr>
          <p:cNvSpPr txBox="1">
            <a:spLocks/>
          </p:cNvSpPr>
          <p:nvPr/>
        </p:nvSpPr>
        <p:spPr bwMode="auto">
          <a:xfrm>
            <a:off x="336100" y="4849395"/>
            <a:ext cx="7775575" cy="15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hu-HU" altLang="en-US" dirty="0">
              <a:solidFill>
                <a:srgbClr val="1C1C1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altLang="en-US" sz="2000" dirty="0">
                <a:solidFill>
                  <a:srgbClr val="1C1C1C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ha fejlődési szemlélettel tekintünk önmagunkra és a világra, az olyan kitartásra, tudásvágyra ösztönöz, amelynek köszönhetően az élet minden területén sikeresek lehetünk.</a:t>
            </a:r>
            <a:endParaRPr lang="en-GB" altLang="en-US" sz="2000" dirty="0">
              <a:solidFill>
                <a:srgbClr val="1C1C1C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en-US" dirty="0">
              <a:solidFill>
                <a:srgbClr val="1C1C1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21A655D8-E8B2-4E74-9801-9C82B26B542C}"/>
              </a:ext>
            </a:extLst>
          </p:cNvPr>
          <p:cNvSpPr txBox="1">
            <a:spLocks/>
          </p:cNvSpPr>
          <p:nvPr/>
        </p:nvSpPr>
        <p:spPr bwMode="auto">
          <a:xfrm>
            <a:off x="5781963" y="738493"/>
            <a:ext cx="2890398" cy="27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hu-HU" sz="2800" b="1" dirty="0">
                <a:solidFill>
                  <a:srgbClr val="698F4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Carol S. </a:t>
            </a:r>
            <a:r>
              <a:rPr lang="hu-HU" sz="2800" b="1" dirty="0" err="1">
                <a:solidFill>
                  <a:srgbClr val="698F4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Dweck</a:t>
            </a:r>
            <a:endParaRPr lang="hu-HU" altLang="en-US" sz="2800" dirty="0">
              <a:solidFill>
                <a:srgbClr val="1C1C1C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ctr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en-US" sz="2000" dirty="0">
                <a:solidFill>
                  <a:srgbClr val="1C1C1C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Stanford Egyetem pszichológiaprofesszora</a:t>
            </a:r>
          </a:p>
          <a:p>
            <a:pPr marL="285750" indent="-285750" algn="ctr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en-US" sz="2000" dirty="0">
                <a:solidFill>
                  <a:srgbClr val="1C1C1C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évtizedekig kutatta a siker titkát</a:t>
            </a:r>
          </a:p>
          <a:p>
            <a:pPr marL="285750" indent="-285750" algn="ctr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en-US" sz="2000" dirty="0">
                <a:solidFill>
                  <a:srgbClr val="1C1C1C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Sikerkönyv: Szemléletváltás/</a:t>
            </a:r>
            <a:r>
              <a:rPr lang="hu-HU" altLang="en-US" sz="2000" dirty="0" err="1">
                <a:solidFill>
                  <a:srgbClr val="1C1C1C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Mindset</a:t>
            </a:r>
            <a:r>
              <a:rPr lang="hu-HU" altLang="en-US" sz="2000" dirty="0">
                <a:solidFill>
                  <a:srgbClr val="1C1C1C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(2006.)</a:t>
            </a:r>
            <a:endParaRPr lang="en-GB" altLang="en-US" sz="2000" dirty="0">
              <a:solidFill>
                <a:srgbClr val="1C1C1C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514DD6F5-0E99-421B-A25F-326A57B65238}"/>
              </a:ext>
            </a:extLst>
          </p:cNvPr>
          <p:cNvSpPr txBox="1">
            <a:spLocks/>
          </p:cNvSpPr>
          <p:nvPr/>
        </p:nvSpPr>
        <p:spPr>
          <a:xfrm>
            <a:off x="-308009" y="3735419"/>
            <a:ext cx="3972414" cy="698500"/>
          </a:xfrm>
          <a:prstGeom prst="rect">
            <a:avLst/>
          </a:prstGeom>
          <a:noFill/>
          <a:ln w="25400">
            <a:noFill/>
          </a:ln>
        </p:spPr>
        <p:txBody>
          <a:bodyPr lIns="252000" tIns="216000" rIns="252000" bIns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hu-HU" sz="3200" b="1" dirty="0">
                <a:solidFill>
                  <a:srgbClr val="698F4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Bizonyította</a:t>
            </a:r>
            <a:endParaRPr lang="en-GB" sz="3200" b="1" dirty="0">
              <a:solidFill>
                <a:srgbClr val="698F43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9" y="150845"/>
            <a:ext cx="4540887" cy="339579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95597" y="4475133"/>
            <a:ext cx="710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altLang="en-US" sz="2000" dirty="0">
                <a:solidFill>
                  <a:srgbClr val="1C1C1C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 hit saját képességeinkben drámai módon képes befolyásolni életünket.</a:t>
            </a:r>
          </a:p>
        </p:txBody>
      </p:sp>
    </p:spTree>
    <p:extLst>
      <p:ext uri="{BB962C8B-B14F-4D97-AF65-F5344CB8AC3E}">
        <p14:creationId xmlns:p14="http://schemas.microsoft.com/office/powerpoint/2010/main" val="174061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10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zövegdoboz 37"/>
          <p:cNvSpPr txBox="1"/>
          <p:nvPr/>
        </p:nvSpPr>
        <p:spPr>
          <a:xfrm flipV="1">
            <a:off x="5101029" y="3591276"/>
            <a:ext cx="3934050" cy="254748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7171" name="Szövegdoboz 7170"/>
          <p:cNvSpPr txBox="1"/>
          <p:nvPr/>
        </p:nvSpPr>
        <p:spPr>
          <a:xfrm flipV="1">
            <a:off x="285515" y="3603056"/>
            <a:ext cx="3993542" cy="254748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24" y="228903"/>
            <a:ext cx="3934050" cy="314724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5" y="228903"/>
            <a:ext cx="3975619" cy="3180495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273325" y="1429554"/>
            <a:ext cx="18504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C00000"/>
                </a:solidFill>
              </a:rPr>
              <a:t>KÉPESSÉG, </a:t>
            </a:r>
          </a:p>
          <a:p>
            <a:r>
              <a:rPr lang="hu-HU" sz="2000" b="1" dirty="0">
                <a:solidFill>
                  <a:srgbClr val="C00000"/>
                </a:solidFill>
              </a:rPr>
              <a:t>INTELLIGENCIA,</a:t>
            </a:r>
          </a:p>
          <a:p>
            <a:r>
              <a:rPr lang="hu-HU" sz="2000" b="1" dirty="0">
                <a:solidFill>
                  <a:srgbClr val="C00000"/>
                </a:solidFill>
              </a:rPr>
              <a:t>SZEMÉLYISÉG ÁLLANDÓ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520514" y="293342"/>
            <a:ext cx="2861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</a:rPr>
              <a:t>RÖGZÜLT SZEMLÉLET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5031324" y="1291772"/>
            <a:ext cx="1976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C00000"/>
                </a:solidFill>
              </a:rPr>
              <a:t>KÉPESSÉG, INTELLIGENCIA, </a:t>
            </a:r>
          </a:p>
          <a:p>
            <a:r>
              <a:rPr lang="hu-HU" sz="2000" b="1" dirty="0">
                <a:solidFill>
                  <a:srgbClr val="C00000"/>
                </a:solidFill>
              </a:rPr>
              <a:t>SZEMÉLYISÉG FEJLESZTHETŐ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5603143" y="243283"/>
            <a:ext cx="2809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>
                <a:solidFill>
                  <a:srgbClr val="C00000"/>
                </a:solidFill>
              </a:rPr>
              <a:t>FEJLŐDŐ SZEMLÉLET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285515" y="3603056"/>
            <a:ext cx="38417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elsősorban az eredményre </a:t>
            </a:r>
          </a:p>
          <a:p>
            <a:r>
              <a:rPr lang="hu-HU" sz="2400" dirty="0"/>
              <a:t>    fókuszál és azt értékeli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285515" y="4609596"/>
            <a:ext cx="2387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kudarc = bukás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285515" y="5354723"/>
            <a:ext cx="2646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nehézség = korlát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5101029" y="3603056"/>
            <a:ext cx="3651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folyamatra és a tanulásra</a:t>
            </a:r>
          </a:p>
          <a:p>
            <a:r>
              <a:rPr lang="hu-HU" sz="2400" dirty="0"/>
              <a:t>    fókuszál</a:t>
            </a:r>
          </a:p>
        </p:txBody>
      </p:sp>
      <p:sp>
        <p:nvSpPr>
          <p:cNvPr id="33" name="Szövegdoboz 32"/>
          <p:cNvSpPr txBox="1"/>
          <p:nvPr/>
        </p:nvSpPr>
        <p:spPr>
          <a:xfrm>
            <a:off x="5101029" y="4609596"/>
            <a:ext cx="3967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hiba = lehetőség a tanulásra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5101029" y="5354724"/>
            <a:ext cx="3206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nehézség = lehetőség</a:t>
            </a:r>
          </a:p>
        </p:txBody>
      </p:sp>
      <p:pic>
        <p:nvPicPr>
          <p:cNvPr id="7168" name="Kép 7167" descr="Padlock Lock Locked · Free vector graphic on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17" y="1024064"/>
            <a:ext cx="686260" cy="913322"/>
          </a:xfrm>
          <a:prstGeom prst="rect">
            <a:avLst/>
          </a:prstGeom>
        </p:spPr>
      </p:pic>
      <p:pic>
        <p:nvPicPr>
          <p:cNvPr id="7169" name="Kép 7168" descr="cadenas by djmx1 - cadenas en position ouvert et fermé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276" y="970166"/>
            <a:ext cx="746223" cy="88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3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7171" grpId="0" animBg="1"/>
      <p:bldP spid="26" grpId="0"/>
      <p:bldP spid="27" grpId="0"/>
      <p:bldP spid="28" grpId="0"/>
      <p:bldP spid="30" grpId="0"/>
      <p:bldP spid="33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920" y="0"/>
            <a:ext cx="7133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05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-2104223" y="417143"/>
            <a:ext cx="9144000" cy="620713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hu-HU" altLang="en-US" sz="3600" b="1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Rögzült szemlélet</a:t>
            </a:r>
            <a:endParaRPr lang="en-GB" altLang="en-US" sz="3600" b="1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22" y="1037856"/>
            <a:ext cx="8157155" cy="57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25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-2049137" y="518743"/>
            <a:ext cx="9144000" cy="620713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hu-HU" altLang="en-US" sz="3600" b="1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Fejlődő szemlélet</a:t>
            </a:r>
            <a:endParaRPr lang="en-GB" altLang="en-US" sz="3600" b="1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02" y="1139456"/>
            <a:ext cx="7994796" cy="560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42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Emmi Pikler: los niños necesitan libertad de movimiento ⋆ Familias en Ru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70" y="945048"/>
            <a:ext cx="4028960" cy="2451689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5523693" y="782425"/>
            <a:ext cx="312396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Belső motiváció – evolúciós kompetenciaigény:</a:t>
            </a:r>
          </a:p>
          <a:p>
            <a:endParaRPr lang="hu-HU" sz="2400" dirty="0"/>
          </a:p>
          <a:p>
            <a:pPr marL="342900" indent="-342900">
              <a:buAutoNum type="arabicPeriod"/>
            </a:pPr>
            <a:r>
              <a:rPr lang="hu-HU" sz="2400" dirty="0"/>
              <a:t>kíváncsiság</a:t>
            </a:r>
          </a:p>
          <a:p>
            <a:pPr marL="342900" indent="-342900">
              <a:buAutoNum type="arabicPeriod"/>
            </a:pPr>
            <a:r>
              <a:rPr lang="hu-HU" sz="2400" dirty="0"/>
              <a:t>információ keresése</a:t>
            </a:r>
          </a:p>
          <a:p>
            <a:pPr marL="342900" indent="-342900">
              <a:buAutoNum type="arabicPeriod"/>
            </a:pPr>
            <a:r>
              <a:rPr lang="hu-HU" sz="2400" dirty="0" err="1"/>
              <a:t>mozgásosság</a:t>
            </a:r>
            <a:r>
              <a:rPr lang="hu-HU" sz="2400" dirty="0"/>
              <a:t>.</a:t>
            </a:r>
          </a:p>
        </p:txBody>
      </p:sp>
      <p:sp>
        <p:nvSpPr>
          <p:cNvPr id="15" name="Téglalap 14"/>
          <p:cNvSpPr/>
          <p:nvPr/>
        </p:nvSpPr>
        <p:spPr>
          <a:xfrm>
            <a:off x="163596" y="296930"/>
            <a:ext cx="5872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Fejlődési szemlélettel születünk…</a:t>
            </a: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346" y="3668565"/>
            <a:ext cx="3620307" cy="289624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308370" y="3460080"/>
            <a:ext cx="43187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Lehet valakit kudarcra programozni?</a:t>
            </a:r>
          </a:p>
        </p:txBody>
      </p:sp>
    </p:spTree>
    <p:extLst>
      <p:ext uri="{BB962C8B-B14F-4D97-AF65-F5344CB8AC3E}">
        <p14:creationId xmlns:p14="http://schemas.microsoft.com/office/powerpoint/2010/main" val="412053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645531" y="1668963"/>
            <a:ext cx="6491705" cy="3970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/>
              <a:t>„Gratulálok, rendkívül okos vagy!</a:t>
            </a:r>
            <a:r>
              <a:rPr lang="hu-HU" dirty="0"/>
              <a:t>  L</a:t>
            </a:r>
            <a:r>
              <a:rPr lang="hu-HU" b="1" dirty="0"/>
              <a:t>átszik, hogy nagyon jók az adottságaid.”</a:t>
            </a:r>
            <a:endParaRPr lang="hu-HU" dirty="0"/>
          </a:p>
          <a:p>
            <a:endParaRPr lang="hu-HU" dirty="0"/>
          </a:p>
          <a:p>
            <a:r>
              <a:rPr lang="hu-HU" u="sng" dirty="0"/>
              <a:t>Rögzült szemlélet </a:t>
            </a:r>
            <a:r>
              <a:rPr lang="hu-HU" dirty="0"/>
              <a:t>→ a tehetséges embernek nincs szüksége küzdelemre, ha valamibe erőfeszítést kell tegyen, az kétségbe vonja a veleszületett tehetségét.</a:t>
            </a:r>
          </a:p>
          <a:p>
            <a:r>
              <a:rPr lang="hu-HU" dirty="0"/>
              <a:t>→ ha küzd és mégis kudarcot vall, elveszítheti a lehetséges kifogásokat.</a:t>
            </a:r>
          </a:p>
          <a:p>
            <a:endParaRPr lang="hu-HU" b="1" dirty="0"/>
          </a:p>
          <a:p>
            <a:r>
              <a:rPr lang="hu-HU" b="1" dirty="0"/>
              <a:t>„Gratulálok, látszik, hogy nagyon keményen dolgoztál.”</a:t>
            </a:r>
            <a:endParaRPr lang="hu-HU" dirty="0"/>
          </a:p>
          <a:p>
            <a:endParaRPr lang="hu-HU" dirty="0"/>
          </a:p>
          <a:p>
            <a:r>
              <a:rPr lang="hu-HU" u="sng" dirty="0"/>
              <a:t>Fejlődő szemlélet </a:t>
            </a:r>
            <a:r>
              <a:rPr lang="hu-HU" dirty="0"/>
              <a:t>→ hisz az erőfeszítésekben, nincs vesztenivalója, hiszen minden tapasztalás által tanul és fejlődik.</a:t>
            </a:r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61635" y="482708"/>
            <a:ext cx="8040255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hu-HU" sz="2000" dirty="0"/>
              <a:t>A visszajelzések meghatározzák azt, hogy hogyan viszonyulunk az erőfeszítésekhez…</a:t>
            </a:r>
          </a:p>
        </p:txBody>
      </p:sp>
    </p:spTree>
    <p:extLst>
      <p:ext uri="{BB962C8B-B14F-4D97-AF65-F5344CB8AC3E}">
        <p14:creationId xmlns:p14="http://schemas.microsoft.com/office/powerpoint/2010/main" val="289411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B3860BD-1FF0-4EB6-9581-A3F374098117}" vid="{F3D069A4-472B-488D-8626-09FE123BB8AF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Beyond - Debate PowerPoint Template</Template>
  <TotalTime>21041</TotalTime>
  <Words>803</Words>
  <Application>Microsoft Office PowerPoint</Application>
  <PresentationFormat>Diavetítés a képernyőre (4:3 oldalarány)</PresentationFormat>
  <Paragraphs>153</Paragraphs>
  <Slides>25</Slides>
  <Notes>11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0" baseType="lpstr">
      <vt:lpstr>Open Sans</vt:lpstr>
      <vt:lpstr>Arial</vt:lpstr>
      <vt:lpstr>Calibri</vt:lpstr>
      <vt:lpstr>Twinkl Light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Rögzült szemlélet</vt:lpstr>
      <vt:lpstr>Fejlődő szemlélet</vt:lpstr>
      <vt:lpstr>PowerPoint-bemutató</vt:lpstr>
      <vt:lpstr>PowerPoint-bemutató</vt:lpstr>
      <vt:lpstr>Páros beszélgetés</vt:lpstr>
      <vt:lpstr>PowerPoint-bemutató</vt:lpstr>
      <vt:lpstr>PowerPoint-bemutató</vt:lpstr>
      <vt:lpstr>PowerPoint-bemutató</vt:lpstr>
      <vt:lpstr>PowerPoint-bemutató</vt:lpstr>
      <vt:lpstr>Szemléletváltás</vt:lpstr>
      <vt:lpstr>Szemléletváltás</vt:lpstr>
      <vt:lpstr>Szemléletváltás</vt:lpstr>
      <vt:lpstr>Szemléletváltás</vt:lpstr>
      <vt:lpstr>Szemléletváltás</vt:lpstr>
      <vt:lpstr>Fejlődő szemlélet</vt:lpstr>
      <vt:lpstr>Fejlődő szemlélet: a „MÉG” hatalma</vt:lpstr>
      <vt:lpstr>Szemléletváltás</vt:lpstr>
      <vt:lpstr>Szemléletváltás</vt:lpstr>
      <vt:lpstr>Növekedési szemlélet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Arthur McDonald [sd16aam]</dc:creator>
  <cp:lastModifiedBy>Révai László</cp:lastModifiedBy>
  <cp:revision>156</cp:revision>
  <dcterms:created xsi:type="dcterms:W3CDTF">2020-07-28T12:35:28Z</dcterms:created>
  <dcterms:modified xsi:type="dcterms:W3CDTF">2023-10-04T11:14:07Z</dcterms:modified>
</cp:coreProperties>
</file>