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35"/>
  </p:notesMasterIdLst>
  <p:sldIdLst>
    <p:sldId id="256" r:id="rId6"/>
    <p:sldId id="311" r:id="rId7"/>
    <p:sldId id="310" r:id="rId8"/>
    <p:sldId id="317" r:id="rId9"/>
    <p:sldId id="319" r:id="rId10"/>
    <p:sldId id="318" r:id="rId11"/>
    <p:sldId id="308" r:id="rId12"/>
    <p:sldId id="313" r:id="rId13"/>
    <p:sldId id="314" r:id="rId14"/>
    <p:sldId id="302" r:id="rId15"/>
    <p:sldId id="309" r:id="rId16"/>
    <p:sldId id="327" r:id="rId17"/>
    <p:sldId id="320" r:id="rId18"/>
    <p:sldId id="300" r:id="rId19"/>
    <p:sldId id="316" r:id="rId20"/>
    <p:sldId id="321" r:id="rId21"/>
    <p:sldId id="282" r:id="rId22"/>
    <p:sldId id="328" r:id="rId23"/>
    <p:sldId id="330" r:id="rId24"/>
    <p:sldId id="273" r:id="rId25"/>
    <p:sldId id="288" r:id="rId26"/>
    <p:sldId id="332" r:id="rId27"/>
    <p:sldId id="333" r:id="rId28"/>
    <p:sldId id="334" r:id="rId29"/>
    <p:sldId id="331" r:id="rId30"/>
    <p:sldId id="335" r:id="rId31"/>
    <p:sldId id="297" r:id="rId32"/>
    <p:sldId id="283" r:id="rId33"/>
    <p:sldId id="276" r:id="rId34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Árvai Péter" initials="Á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862"/>
    <a:srgbClr val="1D6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éma alapján készült stílus 2 – 5. jelölőszín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éma alapján készült stílus 2 – 1. jelölőszín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6" autoAdjust="0"/>
    <p:restoredTop sz="88007" autoAdjust="0"/>
  </p:normalViewPr>
  <p:slideViewPr>
    <p:cSldViewPr snapToGrid="0">
      <p:cViewPr varScale="1">
        <p:scale>
          <a:sx n="68" d="100"/>
          <a:sy n="68" d="100"/>
        </p:scale>
        <p:origin x="1224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35F50-CE9A-4A42-B042-9983455ACC8D}" type="datetimeFigureOut">
              <a:rPr lang="hu-HU" smtClean="0"/>
              <a:t>2023. 05. 19.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F3003-028B-4CBA-B8D1-5785632A094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66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F3003-028B-4CBA-B8D1-5785632A094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4921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F3003-028B-4CBA-B8D1-5785632A094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3829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F3003-028B-4CBA-B8D1-5785632A094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8697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F3003-028B-4CBA-B8D1-5785632A094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9355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F3003-028B-4CBA-B8D1-5785632A094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365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F3003-028B-4CBA-B8D1-5785632A094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5305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F3003-028B-4CBA-B8D1-5785632A0949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6370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F3003-028B-4CBA-B8D1-5785632A0949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4869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F3003-028B-4CBA-B8D1-5785632A0949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153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F3003-028B-4CBA-B8D1-5785632A0949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0732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F3003-028B-4CBA-B8D1-5785632A0949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1795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F3003-028B-4CBA-B8D1-5785632A094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07015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F3003-028B-4CBA-B8D1-5785632A0949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42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F3003-028B-4CBA-B8D1-5785632A0949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34610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F3003-028B-4CBA-B8D1-5785632A0949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54467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F3003-028B-4CBA-B8D1-5785632A0949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6008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F3003-028B-4CBA-B8D1-5785632A094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3239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F3003-028B-4CBA-B8D1-5785632A094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3297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F3003-028B-4CBA-B8D1-5785632A094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7650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F3003-028B-4CBA-B8D1-5785632A094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6044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F3003-028B-4CBA-B8D1-5785632A094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0270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F3003-028B-4CBA-B8D1-5785632A094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6441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F3003-028B-4CBA-B8D1-5785632A094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8385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FF19-93B9-45F0-B348-EB8AAEC695CE}" type="datetimeFigureOut">
              <a:rPr lang="hu-HU" smtClean="0"/>
              <a:t>2023. 05. 19.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BB53-6DDE-4E1A-9FB3-40F62581EC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896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FF19-93B9-45F0-B348-EB8AAEC695CE}" type="datetimeFigureOut">
              <a:rPr lang="hu-HU" smtClean="0"/>
              <a:t>2023. 05. 19.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BB53-6DDE-4E1A-9FB3-40F62581EC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030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FF19-93B9-45F0-B348-EB8AAEC695CE}" type="datetimeFigureOut">
              <a:rPr lang="hu-HU" smtClean="0"/>
              <a:t>2023. 05. 19.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BB53-6DDE-4E1A-9FB3-40F62581EC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5285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FF19-93B9-45F0-B348-EB8AAEC695CE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2023. 05. 19.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BB53-6DDE-4E1A-9FB3-40F62581EC84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4329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FF19-93B9-45F0-B348-EB8AAEC695CE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2023. 05. 19.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BB53-6DDE-4E1A-9FB3-40F62581EC84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7188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FF19-93B9-45F0-B348-EB8AAEC695CE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2023. 05. 19.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BB53-6DDE-4E1A-9FB3-40F62581EC84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2457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FF19-93B9-45F0-B348-EB8AAEC695CE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2023. 05. 19.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BB53-6DDE-4E1A-9FB3-40F62581EC84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8101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FF19-93B9-45F0-B348-EB8AAEC695CE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2023. 05. 19.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BB53-6DDE-4E1A-9FB3-40F62581EC84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7300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FF19-93B9-45F0-B348-EB8AAEC695CE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2023. 05. 19.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BB53-6DDE-4E1A-9FB3-40F62581EC84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5555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FF19-93B9-45F0-B348-EB8AAEC695CE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2023. 05. 19.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BB53-6DDE-4E1A-9FB3-40F62581EC84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753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FF19-93B9-45F0-B348-EB8AAEC695CE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2023. 05. 19.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BB53-6DDE-4E1A-9FB3-40F62581EC84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578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FF19-93B9-45F0-B348-EB8AAEC695CE}" type="datetimeFigureOut">
              <a:rPr lang="hu-HU" smtClean="0"/>
              <a:t>2023. 05. 19.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BB53-6DDE-4E1A-9FB3-40F62581EC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0506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FF19-93B9-45F0-B348-EB8AAEC695CE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2023. 05. 19.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BB53-6DDE-4E1A-9FB3-40F62581EC84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8839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FF19-93B9-45F0-B348-EB8AAEC695CE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2023. 05. 19.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BB53-6DDE-4E1A-9FB3-40F62581EC84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6007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FF19-93B9-45F0-B348-EB8AAEC695CE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2023. 05. 19.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BB53-6DDE-4E1A-9FB3-40F62581EC84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107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FF19-93B9-45F0-B348-EB8AAEC695CE}" type="datetimeFigureOut">
              <a:rPr lang="hu-HU" smtClean="0"/>
              <a:t>2023. 05. 19.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BB53-6DDE-4E1A-9FB3-40F62581EC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3125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FF19-93B9-45F0-B348-EB8AAEC695CE}" type="datetimeFigureOut">
              <a:rPr lang="hu-HU" smtClean="0"/>
              <a:t>2023. 05. 19.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BB53-6DDE-4E1A-9FB3-40F62581EC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6415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FF19-93B9-45F0-B348-EB8AAEC695CE}" type="datetimeFigureOut">
              <a:rPr lang="hu-HU" smtClean="0"/>
              <a:t>2023. 05. 19.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BB53-6DDE-4E1A-9FB3-40F62581EC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038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FF19-93B9-45F0-B348-EB8AAEC695CE}" type="datetimeFigureOut">
              <a:rPr lang="hu-HU" smtClean="0"/>
              <a:t>2023. 05. 19.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BB53-6DDE-4E1A-9FB3-40F62581EC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103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FF19-93B9-45F0-B348-EB8AAEC695CE}" type="datetimeFigureOut">
              <a:rPr lang="hu-HU" smtClean="0"/>
              <a:t>2023. 05. 19.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BB53-6DDE-4E1A-9FB3-40F62581EC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953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FF19-93B9-45F0-B348-EB8AAEC695CE}" type="datetimeFigureOut">
              <a:rPr lang="hu-HU" smtClean="0"/>
              <a:t>2023. 05. 19.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BB53-6DDE-4E1A-9FB3-40F62581EC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0785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1FF19-93B9-45F0-B348-EB8AAEC695CE}" type="datetimeFigureOut">
              <a:rPr lang="hu-HU" smtClean="0"/>
              <a:t>2023. 05. 19.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FBB53-6DDE-4E1A-9FB3-40F62581EC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804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1FF19-93B9-45F0-B348-EB8AAEC695CE}" type="datetimeFigureOut">
              <a:rPr lang="hu-HU" smtClean="0"/>
              <a:t>2023. 05. 19.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FBB53-6DDE-4E1A-9FB3-40F62581EC8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3041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1FF19-93B9-45F0-B348-EB8AAEC695CE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2023. 05. 19.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FBB53-6DDE-4E1A-9FB3-40F62581EC84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007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old.mab.hu/web/doc/eloadasok/BGY110324_MRK_ESG.ppt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A78858C3-FD4E-432F-9FB7-68A29B383598}"/>
              </a:ext>
            </a:extLst>
          </p:cNvPr>
          <p:cNvSpPr txBox="1"/>
          <p:nvPr/>
        </p:nvSpPr>
        <p:spPr>
          <a:xfrm>
            <a:off x="500278" y="1453195"/>
            <a:ext cx="671332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i="1" dirty="0">
                <a:solidFill>
                  <a:schemeClr val="bg1"/>
                </a:solidFill>
              </a:rPr>
              <a:t>Lemorzsolódás, vagy eredményes tanulás</a:t>
            </a:r>
          </a:p>
          <a:p>
            <a:endParaRPr lang="hu-HU" sz="4000" i="1" dirty="0">
              <a:solidFill>
                <a:schemeClr val="bg1"/>
              </a:solidFill>
            </a:endParaRPr>
          </a:p>
          <a:p>
            <a:r>
              <a:rPr lang="hu-HU" sz="3600" i="1" dirty="0">
                <a:solidFill>
                  <a:schemeClr val="bg1"/>
                </a:solidFill>
              </a:rPr>
              <a:t>PTE RK Oktatási Igazgatóság</a:t>
            </a:r>
          </a:p>
          <a:p>
            <a:r>
              <a:rPr lang="hu-HU" sz="3600" i="1" dirty="0">
                <a:solidFill>
                  <a:schemeClr val="bg1"/>
                </a:solidFill>
              </a:rPr>
              <a:t>Tudásmegosztás</a:t>
            </a:r>
          </a:p>
          <a:p>
            <a:r>
              <a:rPr lang="hu-HU" sz="2800" i="1" dirty="0">
                <a:solidFill>
                  <a:schemeClr val="bg1"/>
                </a:solidFill>
              </a:rPr>
              <a:t>2023. április 19.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500278" y="5722851"/>
            <a:ext cx="3873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>
                <a:solidFill>
                  <a:schemeClr val="bg1"/>
                </a:solidFill>
              </a:rPr>
              <a:t>Vinter Miklós</a:t>
            </a:r>
            <a:endParaRPr lang="hu-HU" sz="1400" i="1" dirty="0">
              <a:solidFill>
                <a:schemeClr val="bg1"/>
              </a:solidFill>
            </a:endParaRPr>
          </a:p>
          <a:p>
            <a:r>
              <a:rPr lang="hu-HU" sz="1600" i="1" dirty="0">
                <a:solidFill>
                  <a:schemeClr val="bg1"/>
                </a:solidFill>
              </a:rPr>
              <a:t>oktatási igazgatóhelyettes</a:t>
            </a:r>
          </a:p>
        </p:txBody>
      </p:sp>
    </p:spTree>
    <p:extLst>
      <p:ext uri="{BB962C8B-B14F-4D97-AF65-F5344CB8AC3E}">
        <p14:creationId xmlns:p14="http://schemas.microsoft.com/office/powerpoint/2010/main" val="165309115"/>
      </p:ext>
    </p:extLst>
  </p:cSld>
  <p:clrMapOvr>
    <a:masterClrMapping/>
  </p:clrMapOvr>
  <p:transition spd="med" advClick="0" advTm="10000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67645" y="365127"/>
            <a:ext cx="8540685" cy="622010"/>
          </a:xfrm>
        </p:spPr>
        <p:txBody>
          <a:bodyPr>
            <a:noAutofit/>
          </a:bodyPr>
          <a:lstStyle/>
          <a:p>
            <a:r>
              <a:rPr lang="hu-HU" sz="3600" b="1" dirty="0">
                <a:solidFill>
                  <a:srgbClr val="0D3862"/>
                </a:solidFill>
              </a:rPr>
              <a:t>A jogviszony megszűnésének (szabályzati) okai</a:t>
            </a:r>
            <a:endParaRPr lang="hu-HU" sz="36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20" y="987137"/>
            <a:ext cx="6611136" cy="478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68863"/>
      </p:ext>
    </p:extLst>
  </p:cSld>
  <p:clrMapOvr>
    <a:masterClrMapping/>
  </p:clrMapOvr>
  <p:transition spd="med" advClick="0" advTm="10000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628650" y="1200784"/>
            <a:ext cx="8392802" cy="4587274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0D3862"/>
                </a:solidFill>
              </a:rPr>
              <a:t>A lemorzsolódás főbb okai közé tartoznak </a:t>
            </a:r>
          </a:p>
          <a:p>
            <a:pPr lvl="1"/>
            <a:r>
              <a:rPr lang="hu-HU" dirty="0">
                <a:solidFill>
                  <a:srgbClr val="0D3862"/>
                </a:solidFill>
              </a:rPr>
              <a:t>az alapkészségek, alapkompetenciák hiányosságai, </a:t>
            </a:r>
          </a:p>
          <a:p>
            <a:pPr lvl="1"/>
            <a:r>
              <a:rPr lang="hu-HU" dirty="0">
                <a:solidFill>
                  <a:srgbClr val="0D3862"/>
                </a:solidFill>
              </a:rPr>
              <a:t>a tanulmányi teljesítés nehézségei, </a:t>
            </a:r>
          </a:p>
          <a:p>
            <a:pPr lvl="1"/>
            <a:r>
              <a:rPr lang="hu-HU" dirty="0">
                <a:solidFill>
                  <a:srgbClr val="0D3862"/>
                </a:solidFill>
              </a:rPr>
              <a:t>a hallgatói motiváltság csökkenése, </a:t>
            </a:r>
          </a:p>
          <a:p>
            <a:pPr lvl="1"/>
            <a:r>
              <a:rPr lang="hu-HU" dirty="0">
                <a:solidFill>
                  <a:srgbClr val="0D3862"/>
                </a:solidFill>
              </a:rPr>
              <a:t>az anyagi bázis megrendülése,</a:t>
            </a:r>
          </a:p>
          <a:p>
            <a:pPr lvl="1"/>
            <a:r>
              <a:rPr lang="hu-HU" dirty="0">
                <a:solidFill>
                  <a:srgbClr val="0D3862"/>
                </a:solidFill>
              </a:rPr>
              <a:t>a hiányos munkaerő-piaci ismeretek, </a:t>
            </a:r>
          </a:p>
          <a:p>
            <a:pPr lvl="1"/>
            <a:r>
              <a:rPr lang="hu-HU" dirty="0">
                <a:solidFill>
                  <a:srgbClr val="0D3862"/>
                </a:solidFill>
              </a:rPr>
              <a:t>az információáramlás nehézségei az intézményen belül, </a:t>
            </a:r>
          </a:p>
          <a:p>
            <a:pPr lvl="1"/>
            <a:r>
              <a:rPr lang="hu-HU" dirty="0">
                <a:solidFill>
                  <a:srgbClr val="0D3862"/>
                </a:solidFill>
              </a:rPr>
              <a:t>a társas kapcsolatok hiánya, </a:t>
            </a:r>
          </a:p>
          <a:p>
            <a:pPr lvl="1"/>
            <a:r>
              <a:rPr lang="hu-HU" dirty="0">
                <a:solidFill>
                  <a:srgbClr val="0D3862"/>
                </a:solidFill>
              </a:rPr>
              <a:t>az oktató-hallgató kapcsolat nehézségei és a támogató (mentorálási) programok hiánya.</a:t>
            </a:r>
          </a:p>
        </p:txBody>
      </p:sp>
      <p:sp>
        <p:nvSpPr>
          <p:cNvPr id="6" name="Cím 3"/>
          <p:cNvSpPr txBox="1">
            <a:spLocks/>
          </p:cNvSpPr>
          <p:nvPr/>
        </p:nvSpPr>
        <p:spPr>
          <a:xfrm>
            <a:off x="628650" y="365127"/>
            <a:ext cx="8169910" cy="622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0D386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A lemorzsolódás okai</a:t>
            </a:r>
          </a:p>
        </p:txBody>
      </p:sp>
    </p:spTree>
    <p:extLst>
      <p:ext uri="{BB962C8B-B14F-4D97-AF65-F5344CB8AC3E}">
        <p14:creationId xmlns:p14="http://schemas.microsoft.com/office/powerpoint/2010/main" val="2005764839"/>
      </p:ext>
    </p:extLst>
  </p:cSld>
  <p:clrMapOvr>
    <a:masterClrMapping/>
  </p:clrMapOvr>
  <p:transition spd="med" advClick="0" advTm="10000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628650" y="1200784"/>
            <a:ext cx="8037368" cy="4326256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0D3862"/>
                </a:solidFill>
              </a:rPr>
              <a:t>CÉL:</a:t>
            </a:r>
          </a:p>
          <a:p>
            <a:pPr lvl="1"/>
            <a:r>
              <a:rPr lang="hu-HU" dirty="0">
                <a:solidFill>
                  <a:srgbClr val="0D3862"/>
                </a:solidFill>
              </a:rPr>
              <a:t>A hallgatók elvesztésének mérséklése, evvel a hallgatók (és az Egyetem) eredményességének növelése.</a:t>
            </a:r>
          </a:p>
          <a:p>
            <a:pPr lvl="1"/>
            <a:r>
              <a:rPr lang="hu-HU" dirty="0">
                <a:solidFill>
                  <a:srgbClr val="0D3862"/>
                </a:solidFill>
              </a:rPr>
              <a:t>A tanulmányokkal kapcsolatos indikátorok teljesítése.</a:t>
            </a:r>
          </a:p>
          <a:p>
            <a:r>
              <a:rPr lang="hu-HU" dirty="0">
                <a:solidFill>
                  <a:srgbClr val="0D3862"/>
                </a:solidFill>
              </a:rPr>
              <a:t>Eszköz</a:t>
            </a:r>
          </a:p>
          <a:p>
            <a:pPr lvl="1"/>
            <a:r>
              <a:rPr lang="hu-HU" dirty="0">
                <a:solidFill>
                  <a:srgbClr val="0D3862"/>
                </a:solidFill>
              </a:rPr>
              <a:t>Termék- és szolgáltatásfejlesztés, a személyesség növelésével.</a:t>
            </a:r>
          </a:p>
        </p:txBody>
      </p:sp>
      <p:sp>
        <p:nvSpPr>
          <p:cNvPr id="6" name="Cím 3"/>
          <p:cNvSpPr txBox="1">
            <a:spLocks/>
          </p:cNvSpPr>
          <p:nvPr/>
        </p:nvSpPr>
        <p:spPr>
          <a:xfrm>
            <a:off x="628650" y="365127"/>
            <a:ext cx="8169910" cy="622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0D386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solidFill>
                  <a:srgbClr val="0D3862"/>
                </a:solidFill>
              </a:rPr>
              <a:t>Célok és eszközök</a:t>
            </a:r>
          </a:p>
        </p:txBody>
      </p:sp>
    </p:spTree>
    <p:extLst>
      <p:ext uri="{BB962C8B-B14F-4D97-AF65-F5344CB8AC3E}">
        <p14:creationId xmlns:p14="http://schemas.microsoft.com/office/powerpoint/2010/main" val="1772017367"/>
      </p:ext>
    </p:extLst>
  </p:cSld>
  <p:clrMapOvr>
    <a:masterClrMapping/>
  </p:clrMapOvr>
  <p:transition spd="med" advClick="0" advTm="10000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628650" y="1200784"/>
            <a:ext cx="8037368" cy="4326256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A fejlesztések előkészítése adatalapú tervezéssel és elemzéssel.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Az Egyetem „termékének”, az oktatásnak a korszerűsítése, fejlesztése.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Törekvés a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személyességre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, a személyre szabott szolgáltatások lehetőségeinek bővítésére.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Ügyfélirányítás megvalósítása a szolgáltatások között.</a:t>
            </a:r>
          </a:p>
          <a:p>
            <a:endParaRPr lang="hu-HU" dirty="0">
              <a:solidFill>
                <a:srgbClr val="0D3862"/>
              </a:solidFill>
            </a:endParaRPr>
          </a:p>
        </p:txBody>
      </p:sp>
      <p:sp>
        <p:nvSpPr>
          <p:cNvPr id="6" name="Cím 3"/>
          <p:cNvSpPr txBox="1">
            <a:spLocks/>
          </p:cNvSpPr>
          <p:nvPr/>
        </p:nvSpPr>
        <p:spPr>
          <a:xfrm>
            <a:off x="628650" y="365127"/>
            <a:ext cx="8169910" cy="622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0D386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A fejlesztés eszközei</a:t>
            </a:r>
          </a:p>
        </p:txBody>
      </p:sp>
    </p:spTree>
    <p:extLst>
      <p:ext uri="{BB962C8B-B14F-4D97-AF65-F5344CB8AC3E}">
        <p14:creationId xmlns:p14="http://schemas.microsoft.com/office/powerpoint/2010/main" val="2997321188"/>
      </p:ext>
    </p:extLst>
  </p:cSld>
  <p:clrMapOvr>
    <a:masterClrMapping/>
  </p:clrMapOvr>
  <p:transition spd="med" advClick="0" advTm="10000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201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0D3862"/>
                </a:solidFill>
              </a:rPr>
              <a:t>Adatalapú jelzőrendszer kialakítása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628650" y="1139825"/>
            <a:ext cx="8151668" cy="4351338"/>
          </a:xfrm>
        </p:spPr>
        <p:txBody>
          <a:bodyPr>
            <a:normAutofit lnSpcReduction="10000"/>
          </a:bodyPr>
          <a:lstStyle/>
          <a:p>
            <a:r>
              <a:rPr lang="hu-HU" sz="2600" dirty="0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ól használható jelzőrendszer fejlesztése, bevezetése - a </a:t>
            </a:r>
            <a:r>
              <a:rPr lang="hu-HU" dirty="0" err="1">
                <a:solidFill>
                  <a:schemeClr val="accent1">
                    <a:lumMod val="50000"/>
                  </a:schemeClr>
                </a:solidFill>
              </a:rPr>
              <a:t>Neptun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 moduljaként funkcionáló Tanulmányi Visszajelző Rendszer (TAVISZ) továbbfejlesztése és használata.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A széles spektrumú, átfogó s</a:t>
            </a:r>
            <a:r>
              <a:rPr lang="hu-HU" sz="2600" dirty="0">
                <a:solidFill>
                  <a:schemeClr val="accent1">
                    <a:lumMod val="50000"/>
                  </a:schemeClr>
                </a:solidFill>
              </a:rPr>
              <a:t>zolgáltatási rendszer működtetése</a:t>
            </a:r>
          </a:p>
          <a:p>
            <a:pPr lvl="1"/>
            <a:r>
              <a:rPr lang="hu-HU" sz="2200" dirty="0">
                <a:solidFill>
                  <a:schemeClr val="accent1">
                    <a:lumMod val="50000"/>
                  </a:schemeClr>
                </a:solidFill>
              </a:rPr>
              <a:t>Adatalapú vezérlés</a:t>
            </a:r>
          </a:p>
          <a:p>
            <a:pPr lvl="1"/>
            <a:r>
              <a:rPr lang="hu-HU" sz="2200" dirty="0">
                <a:solidFill>
                  <a:schemeClr val="accent1">
                    <a:lumMod val="50000"/>
                  </a:schemeClr>
                </a:solidFill>
              </a:rPr>
              <a:t>Cselekvési irányok és eszközök meghatározása</a:t>
            </a:r>
          </a:p>
          <a:p>
            <a:pPr lvl="1"/>
            <a:r>
              <a:rPr lang="hu-HU" sz="2200" dirty="0">
                <a:solidFill>
                  <a:schemeClr val="accent1">
                    <a:lumMod val="50000"/>
                  </a:schemeClr>
                </a:solidFill>
              </a:rPr>
              <a:t>Ügyfélirányítás</a:t>
            </a:r>
          </a:p>
          <a:p>
            <a:r>
              <a:rPr lang="hu-HU" sz="2600" dirty="0">
                <a:solidFill>
                  <a:schemeClr val="accent1">
                    <a:lumMod val="50000"/>
                  </a:schemeClr>
                </a:solidFill>
              </a:rPr>
              <a:t>Szabályzati rendszer - 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</a:rPr>
              <a:t>A szolgáltatások beépítése a PTE napi szintű működésébe az SZMSZ és egyéb szabályzatok, utasítások, eljárásrendek létrehozásával, módosításával.</a:t>
            </a:r>
          </a:p>
          <a:p>
            <a:endParaRPr lang="hu-HU" sz="2200" dirty="0"/>
          </a:p>
          <a:p>
            <a:pPr marL="0" indent="0">
              <a:buNone/>
            </a:pPr>
            <a:endParaRPr lang="hu-HU" dirty="0">
              <a:solidFill>
                <a:srgbClr val="0D3862"/>
              </a:solidFill>
            </a:endParaRPr>
          </a:p>
          <a:p>
            <a:endParaRPr lang="hu-HU" dirty="0">
              <a:solidFill>
                <a:srgbClr val="0D3862"/>
              </a:solidFill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3C158773-BFCA-2CA7-1DF5-5C00AF57DB53}"/>
              </a:ext>
            </a:extLst>
          </p:cNvPr>
          <p:cNvSpPr txBox="1"/>
          <p:nvPr/>
        </p:nvSpPr>
        <p:spPr>
          <a:xfrm>
            <a:off x="4326903" y="5643851"/>
            <a:ext cx="1734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ESG?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76D2887-0FA6-9316-264F-B0D6BC29A2E8}"/>
              </a:ext>
            </a:extLst>
          </p:cNvPr>
          <p:cNvSpPr txBox="1"/>
          <p:nvPr/>
        </p:nvSpPr>
        <p:spPr>
          <a:xfrm>
            <a:off x="4326903" y="6396703"/>
            <a:ext cx="4145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linkClick r:id="rId3"/>
              </a:rPr>
              <a:t>European Standards and Guidelines (ESG)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56481302"/>
      </p:ext>
    </p:extLst>
  </p:cSld>
  <p:clrMapOvr>
    <a:masterClrMapping/>
  </p:clrMapOvr>
  <p:transition spd="med" advClick="0" advTm="10000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628650" y="1200784"/>
            <a:ext cx="8037368" cy="4326256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Tantervi struktúra korszerűsítése, áttekinthetővé tétele, képzésdiagnosztika.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Felzárkóztatás, korrepetálás, tanulásmódszertan.</a:t>
            </a:r>
          </a:p>
          <a:p>
            <a:r>
              <a:rPr lang="hu-HU" dirty="0" err="1">
                <a:solidFill>
                  <a:schemeClr val="accent1">
                    <a:lumMod val="50000"/>
                  </a:schemeClr>
                </a:solidFill>
              </a:rPr>
              <a:t>Soft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1">
                    <a:lumMod val="50000"/>
                  </a:schemeClr>
                </a:solidFill>
              </a:rPr>
              <a:t>skill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-ek fejlesztése, készségfejlesztés, érzékenyítés.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Oktatók korszerű pedagógiai-módszertani ismereteinek fejlesztése, team munka elősegítése, új oktatói szerepek kialakítása, Humánpolitikai rendszer kidolgozása.</a:t>
            </a:r>
          </a:p>
          <a:p>
            <a:endParaRPr lang="hu-HU" dirty="0">
              <a:solidFill>
                <a:srgbClr val="0D3862"/>
              </a:solidFill>
            </a:endParaRPr>
          </a:p>
        </p:txBody>
      </p:sp>
      <p:sp>
        <p:nvSpPr>
          <p:cNvPr id="6" name="Cím 3"/>
          <p:cNvSpPr txBox="1">
            <a:spLocks/>
          </p:cNvSpPr>
          <p:nvPr/>
        </p:nvSpPr>
        <p:spPr>
          <a:xfrm>
            <a:off x="628650" y="365127"/>
            <a:ext cx="8169910" cy="622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0D386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A tartalmi fejlesztés eszközei</a:t>
            </a:r>
          </a:p>
        </p:txBody>
      </p:sp>
    </p:spTree>
    <p:extLst>
      <p:ext uri="{BB962C8B-B14F-4D97-AF65-F5344CB8AC3E}">
        <p14:creationId xmlns:p14="http://schemas.microsoft.com/office/powerpoint/2010/main" val="748511487"/>
      </p:ext>
    </p:extLst>
  </p:cSld>
  <p:clrMapOvr>
    <a:masterClrMapping/>
  </p:clrMapOvr>
  <p:transition spd="med" advClick="0" advTm="10000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8058150" cy="62201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hu-HU" b="1" dirty="0">
                <a:solidFill>
                  <a:srgbClr val="0D3862"/>
                </a:solidFill>
              </a:rPr>
              <a:t>Átfogó szemléletű szolgáltatásfejlesztés</a:t>
            </a: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628650" y="1139824"/>
            <a:ext cx="8151668" cy="4610735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Pályaorientációs szolgáltatások középiskolásoknak (prevenció).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Befogadó Egyetem (ernyőszervezet).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7 szokás program (szemléletformálás).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Hallgatói és oktatói mentorprogram (személyesség).</a:t>
            </a:r>
          </a:p>
          <a:p>
            <a:pPr lvl="1"/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Évfolyamfelelősi rendszer, oktatói és kortárs segítők – közösségépítés.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TAVISZ program (adatalapú előrejelzés és a prevenció támogatása).</a:t>
            </a:r>
          </a:p>
          <a:p>
            <a:pPr marL="0" indent="0">
              <a:buNone/>
            </a:pPr>
            <a:endParaRPr lang="hu-HU" dirty="0">
              <a:solidFill>
                <a:srgbClr val="0D38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02398"/>
      </p:ext>
    </p:extLst>
  </p:cSld>
  <p:clrMapOvr>
    <a:masterClrMapping/>
  </p:clrMapOvr>
  <p:transition spd="med" advClick="0" advTm="10000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8058150" cy="62201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hu-HU" b="1" dirty="0">
                <a:solidFill>
                  <a:srgbClr val="0D3862"/>
                </a:solidFill>
              </a:rPr>
              <a:t>Átfogó szemléletű szolgáltatásfejlesztés</a:t>
            </a: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628650" y="1139824"/>
            <a:ext cx="8151668" cy="4610735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Ösztöndíjrendszerek fejlesztése (megtartóerő, motiváció).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Hallgatói elégedettségmérések (visszacsatolás).</a:t>
            </a:r>
          </a:p>
          <a:p>
            <a:pPr lvl="1"/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TO elégedettség,</a:t>
            </a:r>
          </a:p>
          <a:p>
            <a:pPr lvl="1"/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OMHV fejlesztése,</a:t>
            </a:r>
          </a:p>
          <a:p>
            <a:pPr lvl="1"/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Egyetemi tanulmányokkal kapcsolatos kérdőívek.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Interkulturális érzékenyítés.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Tanácsadások (jogi, pszichológiai).</a:t>
            </a:r>
          </a:p>
          <a:p>
            <a:pPr marL="0" indent="0">
              <a:buNone/>
            </a:pPr>
            <a:endParaRPr lang="hu-HU" dirty="0">
              <a:solidFill>
                <a:srgbClr val="0D38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483807"/>
      </p:ext>
    </p:extLst>
  </p:cSld>
  <p:clrMapOvr>
    <a:masterClrMapping/>
  </p:clrMapOvr>
  <p:transition spd="med" advClick="0" advTm="10000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8058150" cy="62201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hu-HU" b="1" dirty="0">
                <a:solidFill>
                  <a:srgbClr val="0D3862"/>
                </a:solidFill>
              </a:rPr>
              <a:t>Stratégia</a:t>
            </a: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628650" y="1139824"/>
            <a:ext cx="8151668" cy="46107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>
                <a:solidFill>
                  <a:srgbClr val="0D3862"/>
                </a:solidFill>
              </a:rPr>
              <a:t>I. Vezetői összefoglaló</a:t>
            </a:r>
          </a:p>
          <a:p>
            <a:pPr marL="0" indent="0">
              <a:buNone/>
            </a:pPr>
            <a:r>
              <a:rPr lang="hu-HU" dirty="0">
                <a:solidFill>
                  <a:srgbClr val="0D3862"/>
                </a:solidFill>
              </a:rPr>
              <a:t>II. Bevezetés (A lemorzsolódás okai; A tantervi előrehaladás problémái; A lemorzsolódás és a tantervi előrehaladás SWOT analízise)</a:t>
            </a:r>
          </a:p>
          <a:p>
            <a:pPr marL="0" indent="0">
              <a:buNone/>
            </a:pPr>
            <a:r>
              <a:rPr lang="hu-HU" dirty="0">
                <a:solidFill>
                  <a:srgbClr val="0D3862"/>
                </a:solidFill>
              </a:rPr>
              <a:t>III.	A tanulmányokkal kapcsolatos indikátorok bemutatása (Lemorzsolódás; Tantervi előrehaladás)</a:t>
            </a:r>
          </a:p>
          <a:p>
            <a:pPr marL="0" indent="0">
              <a:buNone/>
            </a:pPr>
            <a:r>
              <a:rPr lang="hu-HU" dirty="0">
                <a:solidFill>
                  <a:srgbClr val="0D3862"/>
                </a:solidFill>
              </a:rPr>
              <a:t>IV. Akcióterv </a:t>
            </a:r>
          </a:p>
          <a:p>
            <a:pPr marL="0" indent="0">
              <a:buNone/>
            </a:pPr>
            <a:r>
              <a:rPr lang="hu-HU" dirty="0">
                <a:solidFill>
                  <a:srgbClr val="0D3862"/>
                </a:solidFill>
              </a:rPr>
              <a:t>V. Összefoglalás</a:t>
            </a:r>
          </a:p>
          <a:p>
            <a:pPr marL="0" indent="0">
              <a:buNone/>
            </a:pPr>
            <a:r>
              <a:rPr lang="hu-HU" dirty="0">
                <a:solidFill>
                  <a:srgbClr val="0D3862"/>
                </a:solidFill>
              </a:rPr>
              <a:t>VI. Akciók és forrásigények</a:t>
            </a:r>
          </a:p>
          <a:p>
            <a:pPr marL="0" indent="0">
              <a:buNone/>
            </a:pPr>
            <a:r>
              <a:rPr lang="hu-HU" dirty="0">
                <a:solidFill>
                  <a:srgbClr val="0D3862"/>
                </a:solidFill>
              </a:rPr>
              <a:t>VII. Mellékletek (Felvett, de be nem iratkozó hallgatók kérdőíve; Lemorzsolódott hallgatók kérdőíve)</a:t>
            </a:r>
          </a:p>
          <a:p>
            <a:pPr marL="0" indent="0">
              <a:buNone/>
            </a:pPr>
            <a:endParaRPr lang="hu-HU" dirty="0">
              <a:solidFill>
                <a:srgbClr val="0D38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740510"/>
      </p:ext>
    </p:extLst>
  </p:cSld>
  <p:clrMapOvr>
    <a:masterClrMapping/>
  </p:clrMapOvr>
  <p:transition spd="med" advClick="0" advTm="10000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8058150" cy="62201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hu-HU" b="1" dirty="0">
                <a:solidFill>
                  <a:srgbClr val="0D3862"/>
                </a:solidFill>
              </a:rPr>
              <a:t>Stratégia - Akcióterv</a:t>
            </a: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628650" y="1139824"/>
            <a:ext cx="8151668" cy="4610735"/>
          </a:xfrm>
        </p:spPr>
        <p:txBody>
          <a:bodyPr>
            <a:normAutofit fontScale="70000" lnSpcReduction="20000"/>
          </a:bodyPr>
          <a:lstStyle/>
          <a:p>
            <a:pPr marL="270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A hatékony beavatkozáshoz szükséges kutatások (Felvett, de jogviszonyt nem létesítők kutatása; Lemorzsolódók kutatása, Kutatócsoport létrehozása az eredményes hallgatói életút követésére)</a:t>
            </a:r>
          </a:p>
          <a:p>
            <a:pPr marL="270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Felvételi bekerülési pontszámok áttekintése</a:t>
            </a:r>
          </a:p>
          <a:p>
            <a:pPr marL="270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Felvettek támogatási rendszere (lakhatási támogatás)</a:t>
            </a:r>
          </a:p>
          <a:p>
            <a:pPr marL="270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Tantervátalakítás</a:t>
            </a:r>
          </a:p>
          <a:p>
            <a:pPr marL="270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A tantervi előrehaladás támogatása</a:t>
            </a:r>
          </a:p>
          <a:p>
            <a:pPr marL="270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Tanulmányi </a:t>
            </a:r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előrejelző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rendszer (TAVISZ) használata</a:t>
            </a:r>
          </a:p>
          <a:p>
            <a:pPr marL="270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Tanulástámogatás (Tanulásmódszertani és </a:t>
            </a:r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képzések; Felzárkóztató kurzusok, hallgatói személyes támogatás)</a:t>
            </a:r>
          </a:p>
          <a:p>
            <a:pPr marL="270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Oktatók módszertani képzése</a:t>
            </a:r>
          </a:p>
          <a:p>
            <a:pPr marL="270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Hallgatók személyes támogatása, szolgáltatások összekapcsolása, ügyfélirányítás (Mentorhálózat; Személyes hallgatói tanulmányi tanácsadás; Mentálhigiénés támogatás)</a:t>
            </a:r>
          </a:p>
          <a:p>
            <a:pPr marL="270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Kari stratégiai javaslatok</a:t>
            </a:r>
          </a:p>
          <a:p>
            <a:pPr marL="27000" lvl="1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hu-H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Szabályozás</a:t>
            </a:r>
          </a:p>
          <a:p>
            <a:pPr marL="0" indent="0">
              <a:buNone/>
            </a:pPr>
            <a:endParaRPr lang="hu-HU" dirty="0">
              <a:solidFill>
                <a:srgbClr val="0D38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04537"/>
      </p:ext>
    </p:extLst>
  </p:cSld>
  <p:clrMapOvr>
    <a:masterClrMapping/>
  </p:clrMapOvr>
  <p:transition spd="med" advClick="0" advTm="10000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628650" y="1200784"/>
            <a:ext cx="8037368" cy="4326256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0D3862"/>
                </a:solidFill>
              </a:rPr>
              <a:t>A felvett hallgatók 10-15%-a be sem iratkozik, azaz jogviszonyt nem létesít.</a:t>
            </a:r>
          </a:p>
          <a:p>
            <a:r>
              <a:rPr lang="hu-HU" dirty="0">
                <a:solidFill>
                  <a:srgbClr val="0D3862"/>
                </a:solidFill>
              </a:rPr>
              <a:t>A hallgatók jelentős arányban nem teljesítik időben a megkezdett tanulmányaikat (kreditelőrehaladás, passziválás).</a:t>
            </a:r>
          </a:p>
          <a:p>
            <a:r>
              <a:rPr lang="hu-HU" dirty="0">
                <a:solidFill>
                  <a:srgbClr val="0D3862"/>
                </a:solidFill>
              </a:rPr>
              <a:t>A jogviszonyt megszüntetők aránya jelentős (600-1000 hallgató/félév, 30-40% a képzési idő alatt) .</a:t>
            </a:r>
          </a:p>
        </p:txBody>
      </p:sp>
      <p:sp>
        <p:nvSpPr>
          <p:cNvPr id="6" name="Cím 3"/>
          <p:cNvSpPr txBox="1">
            <a:spLocks/>
          </p:cNvSpPr>
          <p:nvPr/>
        </p:nvSpPr>
        <p:spPr>
          <a:xfrm>
            <a:off x="628650" y="365127"/>
            <a:ext cx="8169910" cy="622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0D386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solidFill>
                  <a:srgbClr val="0D3862"/>
                </a:solidFill>
              </a:rPr>
              <a:t>Probléma azonosítása </a:t>
            </a:r>
          </a:p>
        </p:txBody>
      </p:sp>
    </p:spTree>
    <p:extLst>
      <p:ext uri="{BB962C8B-B14F-4D97-AF65-F5344CB8AC3E}">
        <p14:creationId xmlns:p14="http://schemas.microsoft.com/office/powerpoint/2010/main" val="497722796"/>
      </p:ext>
    </p:extLst>
  </p:cSld>
  <p:clrMapOvr>
    <a:masterClrMapping/>
  </p:clrMapOvr>
  <p:transition spd="med" advClick="0" advTm="10000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8">
            <a:extLst>
              <a:ext uri="{FF2B5EF4-FFF2-40B4-BE49-F238E27FC236}">
                <a16:creationId xmlns:a16="http://schemas.microsoft.com/office/drawing/2014/main" id="{AC5AE1DE-F258-47F1-843B-9092B9423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3431" y="3318423"/>
            <a:ext cx="2468996" cy="2539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TAVISZ, online adatbázisok</a:t>
            </a:r>
            <a:endParaRPr lang="hu-HU" altLang="hu-HU" b="1" dirty="0">
              <a:latin typeface="Arial" panose="020B0604020202020204" pitchFamily="34" charset="0"/>
            </a:endParaRP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FCC2AD34-A083-48B2-BBBE-C7BE07D48033}"/>
              </a:ext>
            </a:extLst>
          </p:cNvPr>
          <p:cNvSpPr txBox="1"/>
          <p:nvPr/>
        </p:nvSpPr>
        <p:spPr>
          <a:xfrm>
            <a:off x="586048" y="1199247"/>
            <a:ext cx="34301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000" dirty="0"/>
              <a:t>Tartalmi összefoglaló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500ABE6-C330-42D3-A93B-6DF29C61A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87" y="2503897"/>
            <a:ext cx="2540794" cy="15234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altLang="hu-HU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Kutatások</a:t>
            </a:r>
            <a:endParaRPr lang="hu-HU" altLang="hu-HU" sz="1350" b="1" dirty="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Felvételi pontszám hatása az indikátorokra</a:t>
            </a:r>
            <a:endParaRPr lang="hu-HU" altLang="hu-HU" sz="1350" dirty="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Felvett, de jogviszonyt nem létesítők</a:t>
            </a:r>
            <a:endParaRPr lang="hu-HU" altLang="hu-HU" sz="1350" dirty="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jogviszonyt megszüntetők, lemorzsolódók kutatása</a:t>
            </a:r>
            <a:endParaRPr lang="hu-HU" altLang="hu-HU" sz="1350" dirty="0">
              <a:latin typeface="Arial" panose="020B0604020202020204" pitchFamily="34" charset="0"/>
            </a:endParaRPr>
          </a:p>
        </p:txBody>
      </p:sp>
      <p:sp>
        <p:nvSpPr>
          <p:cNvPr id="4" name="Szövegdoboz 6">
            <a:extLst>
              <a:ext uri="{FF2B5EF4-FFF2-40B4-BE49-F238E27FC236}">
                <a16:creationId xmlns:a16="http://schemas.microsoft.com/office/drawing/2014/main" id="{7FA1AD6D-FDF4-4BE0-B16E-749446902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785" y="2530297"/>
            <a:ext cx="1922192" cy="21467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Személyes szolgáltatások</a:t>
            </a:r>
            <a:endParaRPr lang="hu-HU" altLang="hu-HU" sz="1350" b="1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hallgatói tanulmányi tanácsadás 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tanulásmódszertan, tanulástámogatás</a:t>
            </a:r>
            <a:endParaRPr lang="hu-HU" altLang="hu-HU" sz="1350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felzárkóztatás, hallgatói személyes támogatás</a:t>
            </a:r>
            <a:endParaRPr lang="hu-HU" altLang="hu-HU" sz="1350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altLang="hu-HU" sz="13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</a:t>
            </a:r>
            <a:r>
              <a:rPr lang="hu-HU" altLang="hu-HU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altLang="hu-HU" sz="13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skill</a:t>
            </a:r>
            <a:r>
              <a:rPr lang="hu-HU" altLang="hu-HU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képzések</a:t>
            </a:r>
            <a:endParaRPr lang="hu-HU" altLang="hu-HU" sz="1350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mentálhigiénés támogatás</a:t>
            </a:r>
            <a:endParaRPr lang="hu-HU" altLang="hu-HU" sz="1350" dirty="0">
              <a:latin typeface="Arial" panose="020B0604020202020204" pitchFamily="34" charset="0"/>
            </a:endParaRPr>
          </a:p>
        </p:txBody>
      </p:sp>
      <p:sp>
        <p:nvSpPr>
          <p:cNvPr id="5" name="Szövegdoboz 7">
            <a:extLst>
              <a:ext uri="{FF2B5EF4-FFF2-40B4-BE49-F238E27FC236}">
                <a16:creationId xmlns:a16="http://schemas.microsoft.com/office/drawing/2014/main" id="{BE0FFAFE-C921-4849-8A70-94A407054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427" y="3978847"/>
            <a:ext cx="2540794" cy="3061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Tantervátalakítás</a:t>
            </a:r>
            <a:endParaRPr lang="hu-HU" altLang="hu-HU" sz="1350" b="1" dirty="0">
              <a:latin typeface="Arial" panose="020B0604020202020204" pitchFamily="34" charset="0"/>
            </a:endParaRPr>
          </a:p>
        </p:txBody>
      </p:sp>
      <p:sp>
        <p:nvSpPr>
          <p:cNvPr id="6" name="Szövegdoboz 9">
            <a:extLst>
              <a:ext uri="{FF2B5EF4-FFF2-40B4-BE49-F238E27FC236}">
                <a16:creationId xmlns:a16="http://schemas.microsoft.com/office/drawing/2014/main" id="{E52392EB-7EFC-416C-8BC6-296759035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86" y="4281848"/>
            <a:ext cx="2540794" cy="5039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Oktatók támogatása, oktatók módszertani képzése</a:t>
            </a:r>
            <a:endParaRPr lang="hu-HU" altLang="hu-HU" sz="1350" b="1" dirty="0">
              <a:latin typeface="Arial" panose="020B0604020202020204" pitchFamily="34" charset="0"/>
            </a:endParaRPr>
          </a:p>
        </p:txBody>
      </p:sp>
      <p:sp>
        <p:nvSpPr>
          <p:cNvPr id="7" name="Szövegdoboz 10">
            <a:extLst>
              <a:ext uri="{FF2B5EF4-FFF2-40B4-BE49-F238E27FC236}">
                <a16:creationId xmlns:a16="http://schemas.microsoft.com/office/drawing/2014/main" id="{4A3847AA-A855-4A85-A450-72A96A13621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886526" y="3023948"/>
            <a:ext cx="2304193" cy="12194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Szolgáltatások összekapcsolása</a:t>
            </a:r>
            <a:r>
              <a:rPr lang="hu-HU" altLang="hu-HU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hu-HU" altLang="hu-HU" sz="1350" dirty="0"/>
              <a:t> </a:t>
            </a:r>
            <a:r>
              <a:rPr lang="hu-HU" altLang="hu-HU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altLang="hu-HU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ügyfélirányítás</a:t>
            </a:r>
            <a:r>
              <a:rPr lang="hu-HU" altLang="hu-HU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Mentor hálózat, személyes  hallgatói tanácsadás</a:t>
            </a:r>
            <a:endParaRPr lang="hu-HU" altLang="hu-HU" sz="1350" dirty="0">
              <a:latin typeface="Arial" panose="020B0604020202020204" pitchFamily="34" charset="0"/>
            </a:endParaRPr>
          </a:p>
        </p:txBody>
      </p:sp>
      <p:sp>
        <p:nvSpPr>
          <p:cNvPr id="8" name="Szövegdoboz 13">
            <a:extLst>
              <a:ext uri="{FF2B5EF4-FFF2-40B4-BE49-F238E27FC236}">
                <a16:creationId xmlns:a16="http://schemas.microsoft.com/office/drawing/2014/main" id="{53D109DB-5960-4586-8D03-ED78205F6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366" y="1744792"/>
            <a:ext cx="7725404" cy="5199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CÉL: AZ INDIKÁTOROK TELJESÍTÉSE</a:t>
            </a:r>
            <a:endParaRPr lang="hu-HU" altLang="hu-HU" sz="1350" b="1" dirty="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lemorzsolódás csökkentése, tantervi előrehaladás támogatása</a:t>
            </a:r>
            <a:endParaRPr lang="hu-HU" altLang="hu-HU" sz="1350" dirty="0">
              <a:latin typeface="Arial" panose="020B0604020202020204" pitchFamily="34" charset="0"/>
            </a:endParaRPr>
          </a:p>
        </p:txBody>
      </p:sp>
      <p:sp>
        <p:nvSpPr>
          <p:cNvPr id="9" name="Szövegdoboz 16">
            <a:extLst>
              <a:ext uri="{FF2B5EF4-FFF2-40B4-BE49-F238E27FC236}">
                <a16:creationId xmlns:a16="http://schemas.microsoft.com/office/drawing/2014/main" id="{24840705-A005-458A-85E3-935B9A96D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140" y="4835785"/>
            <a:ext cx="6588920" cy="28130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Szabályozás, eljárásrendek</a:t>
            </a:r>
            <a:endParaRPr lang="hu-HU" altLang="hu-HU" sz="1350" b="1" dirty="0">
              <a:latin typeface="Arial" panose="020B0604020202020204" pitchFamily="34" charset="0"/>
            </a:endParaRPr>
          </a:p>
        </p:txBody>
      </p:sp>
      <p:sp>
        <p:nvSpPr>
          <p:cNvPr id="10" name="Szövegdoboz 17">
            <a:extLst>
              <a:ext uri="{FF2B5EF4-FFF2-40B4-BE49-F238E27FC236}">
                <a16:creationId xmlns:a16="http://schemas.microsoft.com/office/drawing/2014/main" id="{AB4A9F0C-05BC-4DB2-8FB8-623B6FB98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140" y="2204933"/>
            <a:ext cx="6588920" cy="25360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Helyzetértékelés: </a:t>
            </a:r>
            <a:r>
              <a:rPr lang="hu-HU" altLang="hu-HU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SWOT</a:t>
            </a:r>
            <a:endParaRPr lang="hu-HU" altLang="hu-HU" sz="1050" b="1" dirty="0">
              <a:latin typeface="Arial" panose="020B0604020202020204" pitchFamily="34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4781BADA-BC60-4854-B5AE-D936FF58A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3430" y="3748665"/>
            <a:ext cx="2540795" cy="586369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105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Oktatók</a:t>
            </a:r>
            <a:endParaRPr lang="hu-HU" altLang="hu-HU" sz="1350" dirty="0">
              <a:latin typeface="Arial" panose="020B0604020202020204" pitchFamily="34" charset="0"/>
            </a:endParaRPr>
          </a:p>
        </p:txBody>
      </p:sp>
      <p:sp>
        <p:nvSpPr>
          <p:cNvPr id="12" name="Szövegdoboz 3">
            <a:extLst>
              <a:ext uri="{FF2B5EF4-FFF2-40B4-BE49-F238E27FC236}">
                <a16:creationId xmlns:a16="http://schemas.microsoft.com/office/drawing/2014/main" id="{64ADE1D6-30FC-46FE-8B4F-FF95DDCB5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3430" y="2644772"/>
            <a:ext cx="2540794" cy="5620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sz="105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Hallgatók</a:t>
            </a:r>
            <a:endParaRPr lang="hu-HU" altLang="hu-HU" sz="1350" dirty="0"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76AEE2-42D9-4589-9E8C-AB9C34AA9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1" y="10045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1350"/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E3A065FF-95FF-4BB7-A251-3E1D46671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1" y="11759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1350"/>
          </a:p>
        </p:txBody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F44950B9-776B-4E04-A902-43C025941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1" y="11759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sz="1350"/>
          </a:p>
        </p:txBody>
      </p:sp>
    </p:spTree>
    <p:extLst>
      <p:ext uri="{BB962C8B-B14F-4D97-AF65-F5344CB8AC3E}">
        <p14:creationId xmlns:p14="http://schemas.microsoft.com/office/powerpoint/2010/main" val="161210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201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0D3862"/>
                </a:solidFill>
              </a:rPr>
              <a:t>SWOT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628650" y="1139825"/>
            <a:ext cx="8151668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Erősségek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oktatók szakmai tudása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pályázatok mintaprojektjeinek tapasztalatai, hazai és nemzetközi tapasztalatok beépítése (ÁOK, KTK, MIK) 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hallgatói szervezetek együttműködési hajlandósága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elektronikus ügyintézési gyakorlatok és felületek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TAVISZ rendszer rendelkezésre állása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adatalapú elemzések rendelkezésre állása, adatvagyon-menedzsment szervezet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online/digitális oktatási tapasztalatok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felzárkóztatás, tanulástámogatás, </a:t>
            </a:r>
            <a:r>
              <a:rPr lang="hu-HU" dirty="0" err="1">
                <a:solidFill>
                  <a:schemeClr val="accent1">
                    <a:lumMod val="50000"/>
                  </a:schemeClr>
                </a:solidFill>
              </a:rPr>
              <a:t>soft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1">
                    <a:lumMod val="50000"/>
                  </a:schemeClr>
                </a:solidFill>
              </a:rPr>
              <a:t>skill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 képzések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kari jó gyakorlatok </a:t>
            </a:r>
            <a:r>
              <a:rPr lang="hu-HU" dirty="0" err="1">
                <a:solidFill>
                  <a:schemeClr val="accent1">
                    <a:lumMod val="50000"/>
                  </a:schemeClr>
                </a:solidFill>
              </a:rPr>
              <a:t>disszeminálása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hu-HU" dirty="0">
              <a:solidFill>
                <a:srgbClr val="0D3862"/>
              </a:solidFill>
            </a:endParaRPr>
          </a:p>
          <a:p>
            <a:endParaRPr lang="hu-HU" dirty="0">
              <a:solidFill>
                <a:srgbClr val="0D38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434136"/>
      </p:ext>
    </p:extLst>
  </p:cSld>
  <p:clrMapOvr>
    <a:masterClrMapping/>
  </p:clrMapOvr>
  <p:transition spd="med" advClick="0" advTm="10000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201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0D3862"/>
                </a:solidFill>
              </a:rPr>
              <a:t>SWOT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628649" y="1139824"/>
            <a:ext cx="8383375" cy="464823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Gyengeségek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hiányzik a </a:t>
            </a:r>
            <a:r>
              <a:rPr lang="hu-HU" dirty="0" err="1">
                <a:solidFill>
                  <a:schemeClr val="accent1">
                    <a:lumMod val="50000"/>
                  </a:schemeClr>
                </a:solidFill>
              </a:rPr>
              <a:t>learning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1">
                    <a:lumMod val="50000"/>
                  </a:schemeClr>
                </a:solidFill>
              </a:rPr>
              <a:t>outcomes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 szemlélet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változástól való félelem a tantervek átalakítása miatt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projekt (pályázati) alapú gondolkodás, működtetés alapműködés helyett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kollégiumi férőhelyek száma kevés, változó minőségű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párhuzamos szolgáltatási rendszerek, nincs összehangolt ügyfélirányítás (pl. mentorrendszerek)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az adatvagyon szegmentált, nem áll rendelkezésre minden szükséges adat, vagy nincs digitalizálva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az oktatók egy része nem rendelkezik didaktikai, oktatásmódszertani ismeretekkel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nincs kellő motiváció az oktatókban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az átsorolásban érintett hallgatók számára nem mindenhol áll rendelkezésre pénzügyi segítség (önköltség mérséklés vagy támogatás)</a:t>
            </a:r>
          </a:p>
          <a:p>
            <a:pPr marL="0" indent="0">
              <a:buNone/>
            </a:pPr>
            <a:endParaRPr lang="hu-HU" dirty="0">
              <a:solidFill>
                <a:srgbClr val="0D3862"/>
              </a:solidFill>
            </a:endParaRPr>
          </a:p>
          <a:p>
            <a:endParaRPr lang="hu-HU" dirty="0">
              <a:solidFill>
                <a:srgbClr val="0D38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36161"/>
      </p:ext>
    </p:extLst>
  </p:cSld>
  <p:clrMapOvr>
    <a:masterClrMapping/>
  </p:clrMapOvr>
  <p:transition spd="med" advClick="0" advTm="10000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201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0D3862"/>
                </a:solidFill>
              </a:rPr>
              <a:t>SWOT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628650" y="1139825"/>
            <a:ext cx="8151668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b="1" dirty="0">
                <a:solidFill>
                  <a:srgbClr val="0D3862"/>
                </a:solidFill>
              </a:rPr>
              <a:t>Lehetőségek</a:t>
            </a:r>
          </a:p>
          <a:p>
            <a:r>
              <a:rPr lang="hu-HU" dirty="0">
                <a:solidFill>
                  <a:srgbClr val="0D3862"/>
                </a:solidFill>
              </a:rPr>
              <a:t>indikátor alapú finanszírozási modell</a:t>
            </a:r>
          </a:p>
          <a:p>
            <a:r>
              <a:rPr lang="hu-HU" dirty="0">
                <a:solidFill>
                  <a:srgbClr val="0D3862"/>
                </a:solidFill>
              </a:rPr>
              <a:t>valódi tartalmi tanterv-felülvizsgálat</a:t>
            </a:r>
          </a:p>
          <a:p>
            <a:r>
              <a:rPr lang="hu-HU" dirty="0">
                <a:solidFill>
                  <a:srgbClr val="0D3862"/>
                </a:solidFill>
              </a:rPr>
              <a:t>tanulás-alapú megközelítés</a:t>
            </a:r>
          </a:p>
          <a:p>
            <a:r>
              <a:rPr lang="hu-HU" dirty="0">
                <a:solidFill>
                  <a:srgbClr val="0D3862"/>
                </a:solidFill>
              </a:rPr>
              <a:t>vonzóerőt jelenthetnek a modern tantervek és oktatási módszerek</a:t>
            </a:r>
          </a:p>
          <a:p>
            <a:r>
              <a:rPr lang="hu-HU" dirty="0">
                <a:solidFill>
                  <a:srgbClr val="0D3862"/>
                </a:solidFill>
              </a:rPr>
              <a:t>oktatói óraszámok racionalizálása</a:t>
            </a:r>
          </a:p>
          <a:p>
            <a:r>
              <a:rPr lang="hu-HU" dirty="0">
                <a:solidFill>
                  <a:srgbClr val="0D3862"/>
                </a:solidFill>
              </a:rPr>
              <a:t>az oktatók szakmai támogatása</a:t>
            </a:r>
          </a:p>
          <a:p>
            <a:r>
              <a:rPr lang="hu-HU" dirty="0">
                <a:solidFill>
                  <a:srgbClr val="0D3862"/>
                </a:solidFill>
              </a:rPr>
              <a:t>hallgatói személyes támogató rendszer kiépítése, egységes mentorhálózat kialakítása</a:t>
            </a:r>
          </a:p>
          <a:p>
            <a:r>
              <a:rPr lang="hu-HU" dirty="0">
                <a:solidFill>
                  <a:srgbClr val="0D3862"/>
                </a:solidFill>
              </a:rPr>
              <a:t>tanulásmódszertani tanácsadó szakirányú továbbképzés a BTK kínálatában</a:t>
            </a:r>
          </a:p>
          <a:p>
            <a:pPr marL="0" indent="0">
              <a:buNone/>
            </a:pPr>
            <a:endParaRPr lang="hu-HU" dirty="0">
              <a:solidFill>
                <a:srgbClr val="0D3862"/>
              </a:solidFill>
            </a:endParaRPr>
          </a:p>
          <a:p>
            <a:endParaRPr lang="hu-HU" dirty="0">
              <a:solidFill>
                <a:srgbClr val="0D38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307148"/>
      </p:ext>
    </p:extLst>
  </p:cSld>
  <p:clrMapOvr>
    <a:masterClrMapping/>
  </p:clrMapOvr>
  <p:transition spd="med" advClick="0" advTm="10000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201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0D3862"/>
                </a:solidFill>
              </a:rPr>
              <a:t>SWOT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628650" y="1139825"/>
            <a:ext cx="8151668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Veszélyek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a TÉR rendszer nem veszi figyelembe az indikátorok teljesítéséhez szükséges kompetenciafejlesztést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nem tisztázott az elérendő cél a kreditelőrehaladásnál (30 kredit </a:t>
            </a:r>
            <a:r>
              <a:rPr lang="hu-HU" dirty="0" err="1">
                <a:solidFill>
                  <a:schemeClr val="accent1">
                    <a:lumMod val="50000"/>
                  </a:schemeClr>
                </a:solidFill>
              </a:rPr>
              <a:t>vs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 mintatanterv)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az oktatói óraszámok csökkenése félelmet generál (munka elvesztése), ezért nem érdekeltek benne az oktatók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pedagógiai módszertani ismeretek hiányában csak formai változások történnek (tárgyak összevonása), ez még nehezítheti is a hallgatók helyzetét 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a tantervekben megemelt kreditszám miatt egy-egy tárgy nemteljesítése esetén a hallgató könnyen 30 kredit alá </a:t>
            </a:r>
            <a:r>
              <a:rPr lang="hu-HU" dirty="0" err="1">
                <a:solidFill>
                  <a:schemeClr val="accent1">
                    <a:lumMod val="50000"/>
                  </a:schemeClr>
                </a:solidFill>
              </a:rPr>
              <a:t>csúszhat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a különböző célok széttartóak </a:t>
            </a:r>
            <a:endParaRPr lang="hu-HU" dirty="0">
              <a:solidFill>
                <a:srgbClr val="0D3862"/>
              </a:solidFill>
            </a:endParaRPr>
          </a:p>
          <a:p>
            <a:endParaRPr lang="hu-HU" dirty="0">
              <a:solidFill>
                <a:srgbClr val="0D38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52882"/>
      </p:ext>
    </p:extLst>
  </p:cSld>
  <p:clrMapOvr>
    <a:masterClrMapping/>
  </p:clrMapOvr>
  <p:transition spd="med" advClick="0" advTm="10000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201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0D3862"/>
                </a:solidFill>
              </a:rPr>
              <a:t>Cselekvési terv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628650" y="1139825"/>
            <a:ext cx="830796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1. Tantervek átalakítása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2400" dirty="0">
                <a:solidFill>
                  <a:schemeClr val="accent1">
                    <a:lumMod val="50000"/>
                  </a:schemeClr>
                </a:solidFill>
              </a:rPr>
              <a:t>a. 30 kredites mintatantervek kidolgozása, előfeltételi rend egyszerűsítése;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2400" dirty="0" err="1">
                <a:solidFill>
                  <a:schemeClr val="accent1">
                    <a:lumMod val="50000"/>
                  </a:schemeClr>
                </a:solidFill>
              </a:rPr>
              <a:t>b.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</a:rPr>
              <a:t> A jogszabályi kötelező óraszámhoz közeli kontaktóraszámok meghatározása (egyéni tanulás hangsúlyosabbá tétele);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2400" dirty="0">
                <a:solidFill>
                  <a:schemeClr val="accent1">
                    <a:lumMod val="50000"/>
                  </a:schemeClr>
                </a:solidFill>
              </a:rPr>
              <a:t>c. Nagyobb kreditegységgel számoló tárgyak, kevesebb tantárgy;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2400" dirty="0">
                <a:solidFill>
                  <a:schemeClr val="accent1">
                    <a:lumMod val="50000"/>
                  </a:schemeClr>
                </a:solidFill>
              </a:rPr>
              <a:t>d. Rugalmas kreditbefogadás (nem formális tanulás, tudás elismerése).</a:t>
            </a:r>
          </a:p>
          <a:p>
            <a:pPr>
              <a:spcBef>
                <a:spcPts val="600"/>
              </a:spcBef>
            </a:pPr>
            <a:endParaRPr lang="hu-HU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2. Tanulástámogatás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2400" dirty="0">
                <a:solidFill>
                  <a:schemeClr val="accent1">
                    <a:lumMod val="50000"/>
                  </a:schemeClr>
                </a:solidFill>
              </a:rPr>
              <a:t>a. A kreditelőrehaladás monitorozása, személyre szabott előrehaladási vizsgálat és tanácsadás biztosítása.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2400" dirty="0" err="1">
                <a:solidFill>
                  <a:schemeClr val="accent1">
                    <a:lumMod val="50000"/>
                  </a:schemeClr>
                </a:solidFill>
              </a:rPr>
              <a:t>b.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</a:rPr>
              <a:t> Digitális oktatástámogatás (tananyagok korszerűsítése, elérhetővé tétele).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2400" dirty="0">
                <a:solidFill>
                  <a:schemeClr val="accent1">
                    <a:lumMod val="50000"/>
                  </a:schemeClr>
                </a:solidFill>
              </a:rPr>
              <a:t>c. </a:t>
            </a:r>
            <a:r>
              <a:rPr lang="hu-HU" sz="2400" dirty="0" err="1">
                <a:solidFill>
                  <a:schemeClr val="accent1">
                    <a:lumMod val="50000"/>
                  </a:schemeClr>
                </a:solidFill>
              </a:rPr>
              <a:t>Soft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accent1">
                    <a:lumMod val="50000"/>
                  </a:schemeClr>
                </a:solidFill>
              </a:rPr>
              <a:t>skill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</a:rPr>
              <a:t> kurzusok, tanulásmódszertan, felzárkóztató és vizsgafelkészítő kurzusok számának növelése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2400" dirty="0">
                <a:solidFill>
                  <a:schemeClr val="accent1">
                    <a:lumMod val="50000"/>
                  </a:schemeClr>
                </a:solidFill>
              </a:rPr>
              <a:t>d. Mentorhálózat, karriertámogatás és </a:t>
            </a:r>
            <a:r>
              <a:rPr lang="hu-HU" sz="2400" dirty="0" err="1">
                <a:solidFill>
                  <a:schemeClr val="accent1">
                    <a:lumMod val="50000"/>
                  </a:schemeClr>
                </a:solidFill>
              </a:rPr>
              <a:t>tehetséggondozás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</a:rPr>
              <a:t> egységes rendszerének megvalósítása.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2400" dirty="0">
                <a:solidFill>
                  <a:schemeClr val="accent1">
                    <a:lumMod val="50000"/>
                  </a:schemeClr>
                </a:solidFill>
              </a:rPr>
              <a:t>e. Oktatók pedagógiai, módszertani képzése, szupervízió biztosítása.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>
              <a:solidFill>
                <a:srgbClr val="0D3862"/>
              </a:solidFill>
            </a:endParaRPr>
          </a:p>
          <a:p>
            <a:pPr>
              <a:spcBef>
                <a:spcPts val="0"/>
              </a:spcBef>
            </a:pPr>
            <a:endParaRPr lang="hu-HU" dirty="0">
              <a:solidFill>
                <a:srgbClr val="0D38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81431"/>
      </p:ext>
    </p:extLst>
  </p:cSld>
  <p:clrMapOvr>
    <a:masterClrMapping/>
  </p:clrMapOvr>
  <p:transition spd="med" advClick="0" advTm="10000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22010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0D3862"/>
                </a:solidFill>
              </a:rPr>
              <a:t>Cselekvési terv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628650" y="1139825"/>
            <a:ext cx="8151668" cy="4525684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endParaRPr lang="hu-H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3. Tanulmányi folyamatok korszerűsítése, adatok monitorozása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2400" dirty="0">
                <a:solidFill>
                  <a:schemeClr val="accent1">
                    <a:lumMod val="50000"/>
                  </a:schemeClr>
                </a:solidFill>
              </a:rPr>
              <a:t>a. A tudásmérés rendszerének korszerűsítése (beszámolási rend átgondolása, félévközi tudásfelmérés).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2400" dirty="0" err="1">
                <a:solidFill>
                  <a:schemeClr val="accent1">
                    <a:lumMod val="50000"/>
                  </a:schemeClr>
                </a:solidFill>
              </a:rPr>
              <a:t>b.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</a:rPr>
              <a:t> A mérés-értékelés rendszerének kidolgozása és megvalósítása, tantárgyak oktatási hatékonyságának monitorozása.</a:t>
            </a:r>
          </a:p>
          <a:p>
            <a:pPr>
              <a:spcBef>
                <a:spcPts val="600"/>
              </a:spcBef>
            </a:pPr>
            <a:endParaRPr lang="hu-H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A központi egységek feladatai</a:t>
            </a:r>
          </a:p>
          <a:p>
            <a:pPr marL="0" indent="0">
              <a:spcBef>
                <a:spcPts val="600"/>
              </a:spcBef>
              <a:buNone/>
            </a:pPr>
            <a:endParaRPr lang="hu-H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1. A tanulmányi adatok monitoring rendszerének támogatása.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2. A szabályozás felülvizsgálata, adminisztrációs folyamatok automatizálása, egyszerűsítése.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3. A mentorhálózat, karriertámogatás egységes rendszerének kidolgozása.</a:t>
            </a:r>
          </a:p>
          <a:p>
            <a:pPr>
              <a:spcBef>
                <a:spcPts val="600"/>
              </a:spcBef>
            </a:pPr>
            <a:endParaRPr lang="hu-H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Ügyfélirányítási rendszer 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</a:rPr>
              <a:t>kialakítása.</a:t>
            </a:r>
          </a:p>
          <a:p>
            <a:pPr>
              <a:spcBef>
                <a:spcPts val="600"/>
              </a:spcBef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</a:rPr>
              <a:t>Szolgáltatáskosár</a:t>
            </a:r>
            <a:r>
              <a:rPr lang="hu-HU" sz="2400" dirty="0">
                <a:solidFill>
                  <a:schemeClr val="accent1">
                    <a:lumMod val="50000"/>
                  </a:schemeClr>
                </a:solidFill>
              </a:rPr>
              <a:t> fejlesztése, bővítése.</a:t>
            </a:r>
          </a:p>
          <a:p>
            <a:pPr>
              <a:spcBef>
                <a:spcPts val="600"/>
              </a:spcBef>
            </a:pPr>
            <a:r>
              <a:rPr lang="hu-HU" sz="2400" dirty="0">
                <a:solidFill>
                  <a:schemeClr val="accent1">
                    <a:lumMod val="50000"/>
                  </a:schemeClr>
                </a:solidFill>
              </a:rPr>
              <a:t>További preventív megoldások keresése. </a:t>
            </a:r>
          </a:p>
          <a:p>
            <a:pPr>
              <a:spcBef>
                <a:spcPts val="600"/>
              </a:spcBef>
            </a:pPr>
            <a:r>
              <a:rPr lang="hu-HU" sz="2400" dirty="0">
                <a:solidFill>
                  <a:schemeClr val="accent1">
                    <a:lumMod val="50000"/>
                  </a:schemeClr>
                </a:solidFill>
              </a:rPr>
              <a:t>Módszertanok, cselekvések hatékonyságának vizsgálata.</a:t>
            </a:r>
          </a:p>
        </p:txBody>
      </p:sp>
    </p:spTree>
    <p:extLst>
      <p:ext uri="{BB962C8B-B14F-4D97-AF65-F5344CB8AC3E}">
        <p14:creationId xmlns:p14="http://schemas.microsoft.com/office/powerpoint/2010/main" val="3925232853"/>
      </p:ext>
    </p:extLst>
  </p:cSld>
  <p:clrMapOvr>
    <a:masterClrMapping/>
  </p:clrMapOvr>
  <p:transition spd="med" advClick="0" advTm="10000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l="298" t="13119" r="-95" b="8602"/>
          <a:stretch/>
        </p:blipFill>
        <p:spPr>
          <a:xfrm>
            <a:off x="316662" y="751840"/>
            <a:ext cx="8612275" cy="454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98725"/>
      </p:ext>
    </p:extLst>
  </p:cSld>
  <p:clrMapOvr>
    <a:masterClrMapping/>
  </p:clrMapOvr>
  <p:transition spd="med" advClick="0" advTm="10000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628650" y="1200784"/>
            <a:ext cx="8037368" cy="4326256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0D3862"/>
                </a:solidFill>
              </a:rPr>
              <a:t>Mindenkinek!</a:t>
            </a:r>
          </a:p>
        </p:txBody>
      </p:sp>
      <p:sp>
        <p:nvSpPr>
          <p:cNvPr id="6" name="Cím 3"/>
          <p:cNvSpPr txBox="1">
            <a:spLocks/>
          </p:cNvSpPr>
          <p:nvPr/>
        </p:nvSpPr>
        <p:spPr>
          <a:xfrm>
            <a:off x="628650" y="365127"/>
            <a:ext cx="8169910" cy="622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0D386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Köszönet</a:t>
            </a:r>
          </a:p>
        </p:txBody>
      </p:sp>
    </p:spTree>
    <p:extLst>
      <p:ext uri="{BB962C8B-B14F-4D97-AF65-F5344CB8AC3E}">
        <p14:creationId xmlns:p14="http://schemas.microsoft.com/office/powerpoint/2010/main" val="3928722828"/>
      </p:ext>
    </p:extLst>
  </p:cSld>
  <p:clrMapOvr>
    <a:masterClrMapping/>
  </p:clrMapOvr>
  <p:transition spd="med" advClick="0" advTm="10000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A78858C3-FD4E-432F-9FB7-68A29B383598}"/>
              </a:ext>
            </a:extLst>
          </p:cNvPr>
          <p:cNvSpPr txBox="1"/>
          <p:nvPr/>
        </p:nvSpPr>
        <p:spPr>
          <a:xfrm>
            <a:off x="307239" y="2479355"/>
            <a:ext cx="532879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zh-CN" sz="4400" i="1" dirty="0">
                <a:solidFill>
                  <a:prstClr val="white"/>
                </a:solidFill>
                <a:latin typeface="Calibri"/>
              </a:rPr>
              <a:t>Köszönöm a figyelmet!</a:t>
            </a:r>
          </a:p>
          <a:p>
            <a:endParaRPr lang="hu-HU" sz="4400" i="1" dirty="0">
              <a:solidFill>
                <a:prstClr val="white"/>
              </a:solidFill>
              <a:latin typeface="Calibri"/>
            </a:endParaRPr>
          </a:p>
          <a:p>
            <a:r>
              <a:rPr lang="hu-HU" sz="2800" i="1" dirty="0">
                <a:solidFill>
                  <a:prstClr val="white"/>
                </a:solidFill>
                <a:latin typeface="Calibri"/>
              </a:rPr>
              <a:t>Vinter Miklós</a:t>
            </a:r>
          </a:p>
        </p:txBody>
      </p:sp>
    </p:spTree>
    <p:extLst>
      <p:ext uri="{BB962C8B-B14F-4D97-AF65-F5344CB8AC3E}">
        <p14:creationId xmlns:p14="http://schemas.microsoft.com/office/powerpoint/2010/main" val="1205179207"/>
      </p:ext>
    </p:extLst>
  </p:cSld>
  <p:clrMapOvr>
    <a:masterClrMapping/>
  </p:clrMapOvr>
  <p:transition spd="med" advClick="0" advTm="1000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628650" y="1200784"/>
            <a:ext cx="8037368" cy="4326256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0D3862"/>
                </a:solidFill>
              </a:rPr>
              <a:t>Mi a lemorzsolódás?</a:t>
            </a:r>
          </a:p>
          <a:p>
            <a:r>
              <a:rPr lang="hu-HU" dirty="0">
                <a:solidFill>
                  <a:srgbClr val="0D3862"/>
                </a:solidFill>
              </a:rPr>
              <a:t>Jó-e? Kell-e?</a:t>
            </a:r>
          </a:p>
          <a:p>
            <a:r>
              <a:rPr lang="hu-HU" dirty="0">
                <a:solidFill>
                  <a:srgbClr val="0D3862"/>
                </a:solidFill>
              </a:rPr>
              <a:t>Miért rossz?</a:t>
            </a:r>
          </a:p>
          <a:p>
            <a:r>
              <a:rPr lang="hu-HU" sz="3600" dirty="0">
                <a:solidFill>
                  <a:srgbClr val="0D3862"/>
                </a:solidFill>
              </a:rPr>
              <a:t>Mit lehet és kell tenni?</a:t>
            </a:r>
          </a:p>
          <a:p>
            <a:endParaRPr lang="hu-HU" dirty="0">
              <a:solidFill>
                <a:srgbClr val="0D3862"/>
              </a:solidFill>
            </a:endParaRPr>
          </a:p>
        </p:txBody>
      </p:sp>
      <p:sp>
        <p:nvSpPr>
          <p:cNvPr id="6" name="Cím 3"/>
          <p:cNvSpPr txBox="1">
            <a:spLocks/>
          </p:cNvSpPr>
          <p:nvPr/>
        </p:nvSpPr>
        <p:spPr>
          <a:xfrm>
            <a:off x="628650" y="365127"/>
            <a:ext cx="8169910" cy="622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0D386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Alapvető kérdések</a:t>
            </a:r>
          </a:p>
        </p:txBody>
      </p:sp>
    </p:spTree>
    <p:extLst>
      <p:ext uri="{BB962C8B-B14F-4D97-AF65-F5344CB8AC3E}">
        <p14:creationId xmlns:p14="http://schemas.microsoft.com/office/powerpoint/2010/main" val="2374653629"/>
      </p:ext>
    </p:extLst>
  </p:cSld>
  <p:clrMapOvr>
    <a:masterClrMapping/>
  </p:clrMapOvr>
  <p:transition spd="med" advClick="0" advTm="10000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628650" y="1200784"/>
            <a:ext cx="8037368" cy="4326256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0D3862"/>
                </a:solidFill>
              </a:rPr>
              <a:t>Mi a lemorzsolódás?</a:t>
            </a:r>
          </a:p>
          <a:p>
            <a:pPr lvl="1"/>
            <a:r>
              <a:rPr lang="hu-HU" sz="2800" dirty="0">
                <a:solidFill>
                  <a:srgbClr val="0D3862"/>
                </a:solidFill>
              </a:rPr>
              <a:t>A hallgató végleges elvesztése, kimeneti vizsga nélkül.</a:t>
            </a:r>
          </a:p>
          <a:p>
            <a:pPr lvl="2"/>
            <a:r>
              <a:rPr lang="hu-HU" sz="2400" dirty="0">
                <a:solidFill>
                  <a:srgbClr val="0D3862"/>
                </a:solidFill>
              </a:rPr>
              <a:t>Tanulmányi okok.</a:t>
            </a:r>
          </a:p>
          <a:p>
            <a:pPr lvl="2"/>
            <a:r>
              <a:rPr lang="hu-HU" sz="2400" dirty="0">
                <a:solidFill>
                  <a:srgbClr val="0D3862"/>
                </a:solidFill>
              </a:rPr>
              <a:t>Pénzügyi okok.</a:t>
            </a:r>
          </a:p>
          <a:p>
            <a:pPr lvl="2"/>
            <a:r>
              <a:rPr lang="hu-HU" sz="2400" dirty="0">
                <a:solidFill>
                  <a:srgbClr val="0D3862"/>
                </a:solidFill>
              </a:rPr>
              <a:t>Megváltozott élethelyzet.</a:t>
            </a:r>
          </a:p>
          <a:p>
            <a:pPr lvl="2"/>
            <a:r>
              <a:rPr lang="hu-HU" sz="2400" dirty="0">
                <a:solidFill>
                  <a:srgbClr val="0D3862"/>
                </a:solidFill>
              </a:rPr>
              <a:t>Információhiány.</a:t>
            </a:r>
          </a:p>
          <a:p>
            <a:pPr lvl="2"/>
            <a:r>
              <a:rPr lang="hu-HU" dirty="0">
                <a:solidFill>
                  <a:srgbClr val="0D3862"/>
                </a:solidFill>
              </a:rPr>
              <a:t>…</a:t>
            </a:r>
          </a:p>
        </p:txBody>
      </p:sp>
      <p:sp>
        <p:nvSpPr>
          <p:cNvPr id="6" name="Cím 3"/>
          <p:cNvSpPr txBox="1">
            <a:spLocks/>
          </p:cNvSpPr>
          <p:nvPr/>
        </p:nvSpPr>
        <p:spPr>
          <a:xfrm>
            <a:off x="628650" y="365127"/>
            <a:ext cx="8169910" cy="622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0D386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Alapvető kérdések</a:t>
            </a:r>
          </a:p>
        </p:txBody>
      </p:sp>
    </p:spTree>
    <p:extLst>
      <p:ext uri="{BB962C8B-B14F-4D97-AF65-F5344CB8AC3E}">
        <p14:creationId xmlns:p14="http://schemas.microsoft.com/office/powerpoint/2010/main" val="4004072107"/>
      </p:ext>
    </p:extLst>
  </p:cSld>
  <p:clrMapOvr>
    <a:masterClrMapping/>
  </p:clrMapOvr>
  <p:transition spd="med" advClick="0" advTm="10000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628650" y="1200784"/>
            <a:ext cx="8037368" cy="4326256"/>
          </a:xfrm>
        </p:spPr>
        <p:txBody>
          <a:bodyPr>
            <a:normAutofit lnSpcReduction="10000"/>
          </a:bodyPr>
          <a:lstStyle/>
          <a:p>
            <a:r>
              <a:rPr lang="hu-HU" dirty="0">
                <a:solidFill>
                  <a:srgbClr val="0D3862"/>
                </a:solidFill>
              </a:rPr>
              <a:t>Jó-e? Kell-e? </a:t>
            </a:r>
          </a:p>
          <a:p>
            <a:pPr lvl="1"/>
            <a:r>
              <a:rPr lang="hu-HU" dirty="0">
                <a:solidFill>
                  <a:srgbClr val="0D3862"/>
                </a:solidFill>
              </a:rPr>
              <a:t>Szükséges, de csak egy bizonyos mértékig.</a:t>
            </a:r>
          </a:p>
          <a:p>
            <a:pPr lvl="1"/>
            <a:r>
              <a:rPr lang="hu-HU" dirty="0">
                <a:solidFill>
                  <a:srgbClr val="0D3862"/>
                </a:solidFill>
              </a:rPr>
              <a:t>A szakterületek, szakok, képzési szintek, stb. között jelentős eltérés tapasztalható a szükséges mértékben.</a:t>
            </a:r>
          </a:p>
          <a:p>
            <a:r>
              <a:rPr lang="hu-HU" dirty="0">
                <a:solidFill>
                  <a:srgbClr val="0D3862"/>
                </a:solidFill>
              </a:rPr>
              <a:t>Ha rossz, miért rossz?</a:t>
            </a:r>
          </a:p>
          <a:p>
            <a:pPr lvl="1"/>
            <a:r>
              <a:rPr lang="hu-HU" dirty="0">
                <a:solidFill>
                  <a:srgbClr val="0D3862"/>
                </a:solidFill>
              </a:rPr>
              <a:t>Személyes kudarc a hallgatónak.</a:t>
            </a:r>
          </a:p>
          <a:p>
            <a:pPr lvl="1"/>
            <a:r>
              <a:rPr lang="hu-HU" dirty="0">
                <a:solidFill>
                  <a:srgbClr val="0D3862"/>
                </a:solidFill>
              </a:rPr>
              <a:t>Rossz marketing.</a:t>
            </a:r>
          </a:p>
          <a:p>
            <a:pPr lvl="1"/>
            <a:r>
              <a:rPr lang="hu-HU" dirty="0">
                <a:solidFill>
                  <a:srgbClr val="0D3862"/>
                </a:solidFill>
              </a:rPr>
              <a:t>Anyagi veszteség az Egyetemnek (elmaradt bevétel).</a:t>
            </a:r>
          </a:p>
          <a:p>
            <a:pPr lvl="1"/>
            <a:r>
              <a:rPr lang="hu-HU" dirty="0">
                <a:solidFill>
                  <a:srgbClr val="0D3862"/>
                </a:solidFill>
              </a:rPr>
              <a:t>Az Egyetem, illetve a társadalom általi befektetés hiábavaló.</a:t>
            </a:r>
          </a:p>
          <a:p>
            <a:pPr lvl="1"/>
            <a:r>
              <a:rPr lang="hu-HU" dirty="0">
                <a:solidFill>
                  <a:srgbClr val="0D3862"/>
                </a:solidFill>
              </a:rPr>
              <a:t>Kevés diplomás.</a:t>
            </a:r>
          </a:p>
        </p:txBody>
      </p:sp>
      <p:sp>
        <p:nvSpPr>
          <p:cNvPr id="6" name="Cím 3"/>
          <p:cNvSpPr txBox="1">
            <a:spLocks/>
          </p:cNvSpPr>
          <p:nvPr/>
        </p:nvSpPr>
        <p:spPr>
          <a:xfrm>
            <a:off x="628650" y="365127"/>
            <a:ext cx="8169910" cy="622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0D386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Alapvető kérdések</a:t>
            </a:r>
          </a:p>
        </p:txBody>
      </p:sp>
    </p:spTree>
    <p:extLst>
      <p:ext uri="{BB962C8B-B14F-4D97-AF65-F5344CB8AC3E}">
        <p14:creationId xmlns:p14="http://schemas.microsoft.com/office/powerpoint/2010/main" val="1263985014"/>
      </p:ext>
    </p:extLst>
  </p:cSld>
  <p:clrMapOvr>
    <a:masterClrMapping/>
  </p:clrMapOvr>
  <p:transition spd="med" advClick="0" advTm="10000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628648" y="1200784"/>
            <a:ext cx="8241975" cy="4326256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0D3862"/>
                </a:solidFill>
              </a:rPr>
              <a:t>Mit lehet tenni?</a:t>
            </a:r>
          </a:p>
          <a:p>
            <a:pPr lvl="1"/>
            <a:r>
              <a:rPr lang="hu-HU" dirty="0">
                <a:solidFill>
                  <a:srgbClr val="0D3862"/>
                </a:solidFill>
              </a:rPr>
              <a:t>Attitűdváltás ösztönzése, jó szokások („</a:t>
            </a:r>
            <a:r>
              <a:rPr lang="hu-HU" dirty="0" err="1">
                <a:solidFill>
                  <a:srgbClr val="0D3862"/>
                </a:solidFill>
              </a:rPr>
              <a:t>habits</a:t>
            </a:r>
            <a:r>
              <a:rPr lang="hu-HU" dirty="0">
                <a:solidFill>
                  <a:srgbClr val="0D3862"/>
                </a:solidFill>
              </a:rPr>
              <a:t>”), új típusú viselkedésmódok meghonosítása.</a:t>
            </a:r>
          </a:p>
          <a:p>
            <a:pPr lvl="1"/>
            <a:r>
              <a:rPr lang="hu-HU" dirty="0">
                <a:solidFill>
                  <a:srgbClr val="0D3862"/>
                </a:solidFill>
              </a:rPr>
              <a:t>A hallgatói bennmaradást eredményesen támogató átfogó, széleskörű rendszer létrehozása, üzemeltetése, ezáltal a szolgáltatások hatásának multiplikálása.</a:t>
            </a:r>
          </a:p>
          <a:p>
            <a:endParaRPr lang="hu-HU" dirty="0">
              <a:solidFill>
                <a:srgbClr val="0D3862"/>
              </a:solidFill>
            </a:endParaRPr>
          </a:p>
          <a:p>
            <a:endParaRPr lang="hu-HU" dirty="0">
              <a:solidFill>
                <a:srgbClr val="0D3862"/>
              </a:solidFill>
            </a:endParaRPr>
          </a:p>
        </p:txBody>
      </p:sp>
      <p:sp>
        <p:nvSpPr>
          <p:cNvPr id="6" name="Cím 3"/>
          <p:cNvSpPr txBox="1">
            <a:spLocks/>
          </p:cNvSpPr>
          <p:nvPr/>
        </p:nvSpPr>
        <p:spPr>
          <a:xfrm>
            <a:off x="628650" y="365127"/>
            <a:ext cx="8169910" cy="622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0D386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/>
              <a:t>Alapvető kérdések</a:t>
            </a:r>
          </a:p>
        </p:txBody>
      </p:sp>
    </p:spTree>
    <p:extLst>
      <p:ext uri="{BB962C8B-B14F-4D97-AF65-F5344CB8AC3E}">
        <p14:creationId xmlns:p14="http://schemas.microsoft.com/office/powerpoint/2010/main" val="162988954"/>
      </p:ext>
    </p:extLst>
  </p:cSld>
  <p:clrMapOvr>
    <a:masterClrMapping/>
  </p:clrMapOvr>
  <p:transition spd="med" advClick="0" advTm="10000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9837" y="365127"/>
            <a:ext cx="9054163" cy="622010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A lemorzsolódás számokban</a:t>
            </a:r>
          </a:p>
        </p:txBody>
      </p:sp>
      <p:sp>
        <p:nvSpPr>
          <p:cNvPr id="11" name="Tartalom helye 6"/>
          <p:cNvSpPr txBox="1">
            <a:spLocks/>
          </p:cNvSpPr>
          <p:nvPr/>
        </p:nvSpPr>
        <p:spPr>
          <a:xfrm>
            <a:off x="628650" y="1139825"/>
            <a:ext cx="84218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000" b="1" dirty="0"/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/>
          <a:srcRect l="3667" r="4108" b="5559"/>
          <a:stretch/>
        </p:blipFill>
        <p:spPr>
          <a:xfrm>
            <a:off x="89837" y="964472"/>
            <a:ext cx="8964326" cy="516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62308"/>
      </p:ext>
    </p:extLst>
  </p:cSld>
  <p:clrMapOvr>
    <a:masterClrMapping/>
  </p:clrMapOvr>
  <p:transition spd="med" advClick="0" advTm="10000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9837" y="365127"/>
            <a:ext cx="9054163" cy="622010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A lemorzsolódás számokban</a:t>
            </a:r>
          </a:p>
        </p:txBody>
      </p:sp>
      <p:sp>
        <p:nvSpPr>
          <p:cNvPr id="11" name="Tartalom helye 6"/>
          <p:cNvSpPr txBox="1">
            <a:spLocks/>
          </p:cNvSpPr>
          <p:nvPr/>
        </p:nvSpPr>
        <p:spPr>
          <a:xfrm>
            <a:off x="628650" y="1139825"/>
            <a:ext cx="84218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000" b="1" dirty="0"/>
          </a:p>
        </p:txBody>
      </p:sp>
      <p:graphicFrame>
        <p:nvGraphicFramePr>
          <p:cNvPr id="7" name="Táblázat 6">
            <a:extLst>
              <a:ext uri="{FF2B5EF4-FFF2-40B4-BE49-F238E27FC236}">
                <a16:creationId xmlns:a16="http://schemas.microsoft.com/office/drawing/2014/main" id="{765E49D5-C3E3-81D5-FD55-E70F27808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703150"/>
              </p:ext>
            </p:extLst>
          </p:nvPr>
        </p:nvGraphicFramePr>
        <p:xfrm>
          <a:off x="311082" y="1366838"/>
          <a:ext cx="8317254" cy="3481949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491574">
                  <a:extLst>
                    <a:ext uri="{9D8B030D-6E8A-4147-A177-3AD203B41FA5}">
                      <a16:colId xmlns:a16="http://schemas.microsoft.com/office/drawing/2014/main" val="3918235941"/>
                    </a:ext>
                  </a:extLst>
                </a:gridCol>
                <a:gridCol w="782568">
                  <a:extLst>
                    <a:ext uri="{9D8B030D-6E8A-4147-A177-3AD203B41FA5}">
                      <a16:colId xmlns:a16="http://schemas.microsoft.com/office/drawing/2014/main" val="2065584672"/>
                    </a:ext>
                  </a:extLst>
                </a:gridCol>
                <a:gridCol w="782568">
                  <a:extLst>
                    <a:ext uri="{9D8B030D-6E8A-4147-A177-3AD203B41FA5}">
                      <a16:colId xmlns:a16="http://schemas.microsoft.com/office/drawing/2014/main" val="209221265"/>
                    </a:ext>
                  </a:extLst>
                </a:gridCol>
                <a:gridCol w="782568">
                  <a:extLst>
                    <a:ext uri="{9D8B030D-6E8A-4147-A177-3AD203B41FA5}">
                      <a16:colId xmlns:a16="http://schemas.microsoft.com/office/drawing/2014/main" val="2979213101"/>
                    </a:ext>
                  </a:extLst>
                </a:gridCol>
                <a:gridCol w="782568">
                  <a:extLst>
                    <a:ext uri="{9D8B030D-6E8A-4147-A177-3AD203B41FA5}">
                      <a16:colId xmlns:a16="http://schemas.microsoft.com/office/drawing/2014/main" val="370162953"/>
                    </a:ext>
                  </a:extLst>
                </a:gridCol>
                <a:gridCol w="782568">
                  <a:extLst>
                    <a:ext uri="{9D8B030D-6E8A-4147-A177-3AD203B41FA5}">
                      <a16:colId xmlns:a16="http://schemas.microsoft.com/office/drawing/2014/main" val="2311500835"/>
                    </a:ext>
                  </a:extLst>
                </a:gridCol>
                <a:gridCol w="782568">
                  <a:extLst>
                    <a:ext uri="{9D8B030D-6E8A-4147-A177-3AD203B41FA5}">
                      <a16:colId xmlns:a16="http://schemas.microsoft.com/office/drawing/2014/main" val="3391133277"/>
                    </a:ext>
                  </a:extLst>
                </a:gridCol>
                <a:gridCol w="782568">
                  <a:extLst>
                    <a:ext uri="{9D8B030D-6E8A-4147-A177-3AD203B41FA5}">
                      <a16:colId xmlns:a16="http://schemas.microsoft.com/office/drawing/2014/main" val="2485903315"/>
                    </a:ext>
                  </a:extLst>
                </a:gridCol>
                <a:gridCol w="782568">
                  <a:extLst>
                    <a:ext uri="{9D8B030D-6E8A-4147-A177-3AD203B41FA5}">
                      <a16:colId xmlns:a16="http://schemas.microsoft.com/office/drawing/2014/main" val="3218592336"/>
                    </a:ext>
                  </a:extLst>
                </a:gridCol>
                <a:gridCol w="782568">
                  <a:extLst>
                    <a:ext uri="{9D8B030D-6E8A-4147-A177-3AD203B41FA5}">
                      <a16:colId xmlns:a16="http://schemas.microsoft.com/office/drawing/2014/main" val="1827779529"/>
                    </a:ext>
                  </a:extLst>
                </a:gridCol>
                <a:gridCol w="782568">
                  <a:extLst>
                    <a:ext uri="{9D8B030D-6E8A-4147-A177-3AD203B41FA5}">
                      <a16:colId xmlns:a16="http://schemas.microsoft.com/office/drawing/2014/main" val="4218615126"/>
                    </a:ext>
                  </a:extLst>
                </a:gridCol>
              </a:tblGrid>
              <a:tr h="24914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Kar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Félév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274018"/>
                  </a:ext>
                </a:extLst>
              </a:tr>
              <a:tr h="491470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2017/18/1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2017/18/2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2018/19/1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2018/19/2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2019/20/1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2019/20/2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2020/21/1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2020/21/2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2021/22/1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2021/22/2</a:t>
                      </a:r>
                      <a:endParaRPr lang="hu-HU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extLst>
                  <a:ext uri="{0D108BD9-81ED-4DB2-BD59-A6C34878D82A}">
                    <a16:rowId xmlns:a16="http://schemas.microsoft.com/office/drawing/2014/main" val="876129788"/>
                  </a:ext>
                </a:extLst>
              </a:tr>
              <a:tr h="249148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ÁJK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39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89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45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63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40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50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24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50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78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42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extLst>
                  <a:ext uri="{0D108BD9-81ED-4DB2-BD59-A6C34878D82A}">
                    <a16:rowId xmlns:a16="http://schemas.microsoft.com/office/drawing/2014/main" val="840076376"/>
                  </a:ext>
                </a:extLst>
              </a:tr>
              <a:tr h="249148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ÁOK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151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214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198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212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183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178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127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130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349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111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extLst>
                  <a:ext uri="{0D108BD9-81ED-4DB2-BD59-A6C34878D82A}">
                    <a16:rowId xmlns:a16="http://schemas.microsoft.com/office/drawing/2014/main" val="3067538774"/>
                  </a:ext>
                </a:extLst>
              </a:tr>
              <a:tr h="249148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BTK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274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221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154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184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164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145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82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86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217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87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extLst>
                  <a:ext uri="{0D108BD9-81ED-4DB2-BD59-A6C34878D82A}">
                    <a16:rowId xmlns:a16="http://schemas.microsoft.com/office/drawing/2014/main" val="690150259"/>
                  </a:ext>
                </a:extLst>
              </a:tr>
              <a:tr h="249148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ETK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132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109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145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161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140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138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112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104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312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115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extLst>
                  <a:ext uri="{0D108BD9-81ED-4DB2-BD59-A6C34878D82A}">
                    <a16:rowId xmlns:a16="http://schemas.microsoft.com/office/drawing/2014/main" val="345660333"/>
                  </a:ext>
                </a:extLst>
              </a:tr>
              <a:tr h="249148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GYTK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35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38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48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38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35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13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18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107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extLst>
                  <a:ext uri="{0D108BD9-81ED-4DB2-BD59-A6C34878D82A}">
                    <a16:rowId xmlns:a16="http://schemas.microsoft.com/office/drawing/2014/main" val="2646519234"/>
                  </a:ext>
                </a:extLst>
              </a:tr>
              <a:tr h="249148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KTK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42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151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81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143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96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105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46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134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139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64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extLst>
                  <a:ext uri="{0D108BD9-81ED-4DB2-BD59-A6C34878D82A}">
                    <a16:rowId xmlns:a16="http://schemas.microsoft.com/office/drawing/2014/main" val="114634587"/>
                  </a:ext>
                </a:extLst>
              </a:tr>
              <a:tr h="249148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KPVK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20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32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32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30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22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25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25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24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34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22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extLst>
                  <a:ext uri="{0D108BD9-81ED-4DB2-BD59-A6C34878D82A}">
                    <a16:rowId xmlns:a16="http://schemas.microsoft.com/office/drawing/2014/main" val="2293533700"/>
                  </a:ext>
                </a:extLst>
              </a:tr>
              <a:tr h="249148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MIK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112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121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95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152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136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81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66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66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225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80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extLst>
                  <a:ext uri="{0D108BD9-81ED-4DB2-BD59-A6C34878D82A}">
                    <a16:rowId xmlns:a16="http://schemas.microsoft.com/office/drawing/2014/main" val="137986032"/>
                  </a:ext>
                </a:extLst>
              </a:tr>
              <a:tr h="249148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MK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19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17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21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8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12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15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4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extLst>
                  <a:ext uri="{0D108BD9-81ED-4DB2-BD59-A6C34878D82A}">
                    <a16:rowId xmlns:a16="http://schemas.microsoft.com/office/drawing/2014/main" val="681837570"/>
                  </a:ext>
                </a:extLst>
              </a:tr>
              <a:tr h="249148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u="none" strike="noStrike">
                          <a:effectLst/>
                        </a:rPr>
                        <a:t>TTK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130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171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73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170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78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58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60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93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90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u="none" strike="noStrike">
                          <a:effectLst/>
                        </a:rPr>
                        <a:t>187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extLst>
                  <a:ext uri="{0D108BD9-81ED-4DB2-BD59-A6C34878D82A}">
                    <a16:rowId xmlns:a16="http://schemas.microsoft.com/office/drawing/2014/main" val="3131837337"/>
                  </a:ext>
                </a:extLst>
              </a:tr>
              <a:tr h="24914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u="none" strike="noStrike" dirty="0" err="1">
                          <a:effectLst/>
                        </a:rPr>
                        <a:t>Össz</a:t>
                      </a:r>
                      <a:r>
                        <a:rPr lang="hu-HU" sz="1600" b="1" u="none" strike="noStrike" dirty="0">
                          <a:effectLst/>
                        </a:rPr>
                        <a:t>.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u="none" strike="noStrike" dirty="0">
                          <a:effectLst/>
                        </a:rPr>
                        <a:t>918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u="none" strike="noStrike" dirty="0">
                          <a:effectLst/>
                        </a:rPr>
                        <a:t>1152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u="none" strike="noStrike" dirty="0">
                          <a:effectLst/>
                        </a:rPr>
                        <a:t>880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u="none" strike="noStrike" dirty="0">
                          <a:effectLst/>
                        </a:rPr>
                        <a:t>1180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u="none" strike="noStrike" dirty="0">
                          <a:effectLst/>
                        </a:rPr>
                        <a:t>918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u="none" strike="noStrike" dirty="0">
                          <a:effectLst/>
                        </a:rPr>
                        <a:t>826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u="none" strike="noStrike" dirty="0">
                          <a:effectLst/>
                        </a:rPr>
                        <a:t>563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u="none" strike="noStrike" dirty="0">
                          <a:effectLst/>
                        </a:rPr>
                        <a:t>717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u="none" strike="noStrike" dirty="0">
                          <a:effectLst/>
                        </a:rPr>
                        <a:t>1566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600" b="1" u="none" strike="noStrike" dirty="0">
                          <a:effectLst/>
                        </a:rPr>
                        <a:t>731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11" marR="6011" marT="6011" marB="0" anchor="b"/>
                </a:tc>
                <a:extLst>
                  <a:ext uri="{0D108BD9-81ED-4DB2-BD59-A6C34878D82A}">
                    <a16:rowId xmlns:a16="http://schemas.microsoft.com/office/drawing/2014/main" val="2660108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2211246"/>
      </p:ext>
    </p:extLst>
  </p:cSld>
  <p:clrMapOvr>
    <a:masterClrMapping/>
  </p:clrMapOvr>
  <p:transition spd="med" advClick="0" advTm="10000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9837" y="365127"/>
            <a:ext cx="9054163" cy="622010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A lemorzsolódás számokban</a:t>
            </a:r>
          </a:p>
        </p:txBody>
      </p:sp>
      <p:sp>
        <p:nvSpPr>
          <p:cNvPr id="11" name="Tartalom helye 6"/>
          <p:cNvSpPr txBox="1">
            <a:spLocks/>
          </p:cNvSpPr>
          <p:nvPr/>
        </p:nvSpPr>
        <p:spPr>
          <a:xfrm>
            <a:off x="628650" y="1139825"/>
            <a:ext cx="84218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2000" b="1" dirty="0"/>
          </a:p>
        </p:txBody>
      </p:sp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F54EFE48-52EC-E3E9-5004-2243E7E5D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282642"/>
              </p:ext>
            </p:extLst>
          </p:nvPr>
        </p:nvGraphicFramePr>
        <p:xfrm>
          <a:off x="1894788" y="1853927"/>
          <a:ext cx="6165129" cy="308737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244997">
                  <a:extLst>
                    <a:ext uri="{9D8B030D-6E8A-4147-A177-3AD203B41FA5}">
                      <a16:colId xmlns:a16="http://schemas.microsoft.com/office/drawing/2014/main" val="3312441022"/>
                    </a:ext>
                  </a:extLst>
                </a:gridCol>
                <a:gridCol w="2430138">
                  <a:extLst>
                    <a:ext uri="{9D8B030D-6E8A-4147-A177-3AD203B41FA5}">
                      <a16:colId xmlns:a16="http://schemas.microsoft.com/office/drawing/2014/main" val="1435900621"/>
                    </a:ext>
                  </a:extLst>
                </a:gridCol>
                <a:gridCol w="2489994">
                  <a:extLst>
                    <a:ext uri="{9D8B030D-6E8A-4147-A177-3AD203B41FA5}">
                      <a16:colId xmlns:a16="http://schemas.microsoft.com/office/drawing/2014/main" val="1211245181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Félév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Lemorzsolódók száma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Lemorzsolódók aránya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1593187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2017/18/1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 dirty="0">
                          <a:effectLst/>
                        </a:rPr>
                        <a:t>918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>
                          <a:effectLst/>
                        </a:rPr>
                        <a:t>4,6%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0952641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2017/18/2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>
                          <a:effectLst/>
                        </a:rPr>
                        <a:t>1152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 dirty="0">
                          <a:effectLst/>
                        </a:rPr>
                        <a:t>6,4%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226935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2018/19/1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>
                          <a:effectLst/>
                        </a:rPr>
                        <a:t>880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 dirty="0">
                          <a:effectLst/>
                        </a:rPr>
                        <a:t>4,4%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5289944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2018/19/2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>
                          <a:effectLst/>
                        </a:rPr>
                        <a:t>1180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 dirty="0">
                          <a:effectLst/>
                        </a:rPr>
                        <a:t>6,5%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8225633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2019/20/1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>
                          <a:effectLst/>
                        </a:rPr>
                        <a:t>918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>
                          <a:effectLst/>
                        </a:rPr>
                        <a:t>4,5%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5976443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2019/20/2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>
                          <a:effectLst/>
                        </a:rPr>
                        <a:t>826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 dirty="0">
                          <a:effectLst/>
                        </a:rPr>
                        <a:t>4,4%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339584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2020/21/1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>
                          <a:effectLst/>
                        </a:rPr>
                        <a:t>563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 dirty="0">
                          <a:effectLst/>
                        </a:rPr>
                        <a:t>2,6%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284017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2020/21/2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>
                          <a:effectLst/>
                        </a:rPr>
                        <a:t>717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 dirty="0">
                          <a:effectLst/>
                        </a:rPr>
                        <a:t>3,6%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2338628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2021/22/1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>
                          <a:effectLst/>
                        </a:rPr>
                        <a:t>1566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 dirty="0">
                          <a:effectLst/>
                        </a:rPr>
                        <a:t>7,2%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31802178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2021/22/2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>
                          <a:effectLst/>
                        </a:rPr>
                        <a:t>731</a:t>
                      </a:r>
                      <a:endParaRPr lang="hu-H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u="none" strike="noStrike" dirty="0">
                          <a:effectLst/>
                        </a:rPr>
                        <a:t>3,7%</a:t>
                      </a:r>
                      <a:endParaRPr lang="hu-H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77374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687498"/>
      </p:ext>
    </p:extLst>
  </p:cSld>
  <p:clrMapOvr>
    <a:masterClrMapping/>
  </p:clrMapOvr>
  <p:transition spd="med" advClick="0" advTm="10000">
    <p:pull/>
  </p:transition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7F45105D9348649A4354DCA216ADFA2" ma:contentTypeVersion="11" ma:contentTypeDescription="Új dokumentum létrehozása." ma:contentTypeScope="" ma:versionID="8c180685da2c5c21be69cd4c6d87fae6">
  <xsd:schema xmlns:xsd="http://www.w3.org/2001/XMLSchema" xmlns:xs="http://www.w3.org/2001/XMLSchema" xmlns:p="http://schemas.microsoft.com/office/2006/metadata/properties" xmlns:ns3="023b3c6c-5fb3-4d01-94ea-ff3971ab6d24" xmlns:ns4="65d22642-7a98-4692-b61e-b8a8f08ac0a4" targetNamespace="http://schemas.microsoft.com/office/2006/metadata/properties" ma:root="true" ma:fieldsID="e55a26fe2c755c52040d10416342bcc1" ns3:_="" ns4:_="">
    <xsd:import namespace="023b3c6c-5fb3-4d01-94ea-ff3971ab6d24"/>
    <xsd:import namespace="65d22642-7a98-4692-b61e-b8a8f08ac0a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3b3c6c-5fb3-4d01-94ea-ff3971ab6d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d22642-7a98-4692-b61e-b8a8f08ac0a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Megosztási tipp kivonat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1D6B19-994C-4784-B27F-322470AE2992}">
  <ds:schemaRefs>
    <ds:schemaRef ds:uri="http://purl.org/dc/dcmitype/"/>
    <ds:schemaRef ds:uri="http://schemas.microsoft.com/office/infopath/2007/PartnerControls"/>
    <ds:schemaRef ds:uri="023b3c6c-5fb3-4d01-94ea-ff3971ab6d24"/>
    <ds:schemaRef ds:uri="http://purl.org/dc/elements/1.1/"/>
    <ds:schemaRef ds:uri="http://schemas.microsoft.com/office/2006/documentManagement/types"/>
    <ds:schemaRef ds:uri="65d22642-7a98-4692-b61e-b8a8f08ac0a4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09EDDE0-9502-49F9-86B0-71DA568D71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67B937-D47D-4139-976A-349D65503B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3b3c6c-5fb3-4d01-94ea-ff3971ab6d24"/>
    <ds:schemaRef ds:uri="65d22642-7a98-4692-b61e-b8a8f08ac0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3217</TotalTime>
  <Words>1536</Words>
  <Application>Microsoft Office PowerPoint</Application>
  <PresentationFormat>Diavetítés a képernyőre (4:3 oldalarány)</PresentationFormat>
  <Paragraphs>399</Paragraphs>
  <Slides>29</Slides>
  <Notes>23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Office-téma</vt:lpstr>
      <vt:lpstr>1_Office-téma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lemorzsolódás számokban</vt:lpstr>
      <vt:lpstr>A lemorzsolódás számokban</vt:lpstr>
      <vt:lpstr>A lemorzsolódás számokban</vt:lpstr>
      <vt:lpstr>A jogviszony megszűnésének (szabályzati) okai</vt:lpstr>
      <vt:lpstr>PowerPoint-bemutató</vt:lpstr>
      <vt:lpstr>PowerPoint-bemutató</vt:lpstr>
      <vt:lpstr>PowerPoint-bemutató</vt:lpstr>
      <vt:lpstr>Adatalapú jelzőrendszer kialakítása</vt:lpstr>
      <vt:lpstr>PowerPoint-bemutató</vt:lpstr>
      <vt:lpstr>Átfogó szemléletű szolgáltatásfejlesztés</vt:lpstr>
      <vt:lpstr>Átfogó szemléletű szolgáltatásfejlesztés</vt:lpstr>
      <vt:lpstr>Stratégia</vt:lpstr>
      <vt:lpstr>Stratégia - Akcióterv</vt:lpstr>
      <vt:lpstr>PowerPoint-bemutató</vt:lpstr>
      <vt:lpstr>SWOT</vt:lpstr>
      <vt:lpstr>SWOT</vt:lpstr>
      <vt:lpstr>SWOT</vt:lpstr>
      <vt:lpstr>SWOT</vt:lpstr>
      <vt:lpstr>Cselekvési terv</vt:lpstr>
      <vt:lpstr>Cselekvési terv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Hirth Attila Zsolt</dc:creator>
  <cp:lastModifiedBy>Révai László</cp:lastModifiedBy>
  <cp:revision>128</cp:revision>
  <cp:lastPrinted>2019-09-25T14:02:43Z</cp:lastPrinted>
  <dcterms:created xsi:type="dcterms:W3CDTF">2019-01-08T11:49:02Z</dcterms:created>
  <dcterms:modified xsi:type="dcterms:W3CDTF">2023-05-19T08:47:42Z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0x01010097F45105D9348649A4354DCA216ADFA2</vt:lpwstr>
  </property>
</Properties>
</file>